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0.xml" ContentType="application/vnd.openxmlformats-officedocument.presentationml.notesSlide+xml"/>
  <Override PartName="/ppt/charts/chart1.xml" ContentType="application/vnd.openxmlformats-officedocument.drawingml.chart+xml"/>
  <Override PartName="/ppt/notesSlides/notesSlide31.xml" ContentType="application/vnd.openxmlformats-officedocument.presentationml.notesSlide+xml"/>
  <Override PartName="/ppt/charts/chart2.xml" ContentType="application/vnd.openxmlformats-officedocument.drawingml.chart+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7" r:id="rId1"/>
    <p:sldMasterId id="2147483709" r:id="rId2"/>
  </p:sldMasterIdLst>
  <p:notesMasterIdLst>
    <p:notesMasterId r:id="rId50"/>
  </p:notesMasterIdLst>
  <p:handoutMasterIdLst>
    <p:handoutMasterId r:id="rId51"/>
  </p:handoutMasterIdLst>
  <p:sldIdLst>
    <p:sldId id="308" r:id="rId3"/>
    <p:sldId id="376" r:id="rId4"/>
    <p:sldId id="377" r:id="rId5"/>
    <p:sldId id="378" r:id="rId6"/>
    <p:sldId id="367" r:id="rId7"/>
    <p:sldId id="370" r:id="rId8"/>
    <p:sldId id="379" r:id="rId9"/>
    <p:sldId id="380" r:id="rId10"/>
    <p:sldId id="381" r:id="rId11"/>
    <p:sldId id="382" r:id="rId12"/>
    <p:sldId id="383" r:id="rId13"/>
    <p:sldId id="384" r:id="rId14"/>
    <p:sldId id="385" r:id="rId15"/>
    <p:sldId id="386" r:id="rId16"/>
    <p:sldId id="390" r:id="rId17"/>
    <p:sldId id="391" r:id="rId18"/>
    <p:sldId id="392" r:id="rId19"/>
    <p:sldId id="393" r:id="rId20"/>
    <p:sldId id="394" r:id="rId21"/>
    <p:sldId id="395" r:id="rId22"/>
    <p:sldId id="372" r:id="rId23"/>
    <p:sldId id="396" r:id="rId24"/>
    <p:sldId id="397" r:id="rId25"/>
    <p:sldId id="398" r:id="rId26"/>
    <p:sldId id="399" r:id="rId27"/>
    <p:sldId id="400" r:id="rId28"/>
    <p:sldId id="401" r:id="rId29"/>
    <p:sldId id="402" r:id="rId30"/>
    <p:sldId id="403" r:id="rId31"/>
    <p:sldId id="404" r:id="rId32"/>
    <p:sldId id="405" r:id="rId33"/>
    <p:sldId id="406" r:id="rId34"/>
    <p:sldId id="407" r:id="rId35"/>
    <p:sldId id="408" r:id="rId36"/>
    <p:sldId id="409" r:id="rId37"/>
    <p:sldId id="410" r:id="rId38"/>
    <p:sldId id="411" r:id="rId39"/>
    <p:sldId id="412" r:id="rId40"/>
    <p:sldId id="413" r:id="rId41"/>
    <p:sldId id="354" r:id="rId42"/>
    <p:sldId id="355" r:id="rId43"/>
    <p:sldId id="356" r:id="rId44"/>
    <p:sldId id="357" r:id="rId45"/>
    <p:sldId id="371" r:id="rId46"/>
    <p:sldId id="363" r:id="rId47"/>
    <p:sldId id="374" r:id="rId48"/>
    <p:sldId id="375" r:id="rId49"/>
  </p:sldIdLst>
  <p:sldSz cx="9144000" cy="6858000" type="screen4x3"/>
  <p:notesSz cx="6669088" cy="9926638"/>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6">
          <p15:clr>
            <a:srgbClr val="A4A3A4"/>
          </p15:clr>
        </p15:guide>
        <p15:guide id="2" pos="210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D6D6AA"/>
    <a:srgbClr val="66FF33"/>
    <a:srgbClr val="0EFEF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439" autoAdjust="0"/>
    <p:restoredTop sz="84698" autoAdjust="0"/>
  </p:normalViewPr>
  <p:slideViewPr>
    <p:cSldViewPr>
      <p:cViewPr varScale="1">
        <p:scale>
          <a:sx n="82" d="100"/>
          <a:sy n="82" d="100"/>
        </p:scale>
        <p:origin x="1637" y="77"/>
      </p:cViewPr>
      <p:guideLst>
        <p:guide orient="horz" pos="2160"/>
        <p:guide pos="2880"/>
      </p:guideLst>
    </p:cSldViewPr>
  </p:slideViewPr>
  <p:outlineViewPr>
    <p:cViewPr>
      <p:scale>
        <a:sx n="33" d="100"/>
        <a:sy n="33" d="100"/>
      </p:scale>
      <p:origin x="0" y="-3606"/>
    </p:cViewPr>
  </p:outlineViewPr>
  <p:notesTextViewPr>
    <p:cViewPr>
      <p:scale>
        <a:sx n="1" d="1"/>
        <a:sy n="1" d="1"/>
      </p:scale>
      <p:origin x="0" y="0"/>
    </p:cViewPr>
  </p:notesTextViewPr>
  <p:sorterViewPr>
    <p:cViewPr varScale="1">
      <p:scale>
        <a:sx n="100" d="100"/>
        <a:sy n="100" d="100"/>
      </p:scale>
      <p:origin x="0" y="-12156"/>
    </p:cViewPr>
  </p:sorterViewPr>
  <p:notesViewPr>
    <p:cSldViewPr showGuides="1">
      <p:cViewPr varScale="1">
        <p:scale>
          <a:sx n="49" d="100"/>
          <a:sy n="49" d="100"/>
        </p:scale>
        <p:origin x="-1902" y="-90"/>
      </p:cViewPr>
      <p:guideLst>
        <p:guide orient="horz" pos="3126"/>
        <p:guide pos="210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viewProps" Target="viewProps.xml"/><Relationship Id="rId5" Type="http://schemas.openxmlformats.org/officeDocument/2006/relationships/slide" Target="slides/slide3.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microsoft.com/office/2016/11/relationships/changesInfo" Target="changesInfos/changesInfo1.xml"/><Relationship Id="rId8" Type="http://schemas.openxmlformats.org/officeDocument/2006/relationships/slide" Target="slides/slide6.xml"/><Relationship Id="rId51" Type="http://schemas.openxmlformats.org/officeDocument/2006/relationships/handoutMaster" Target="handoutMasters/handoutMaster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 Claes" userId="d64208f3-0076-4064-b6ac-7d8ee9dc279f" providerId="ADAL" clId="{A62FDF19-6A9D-45AD-8F8C-36BDFD0C5D16}"/>
    <pc:docChg chg="modSld">
      <pc:chgData name="Jo Claes" userId="d64208f3-0076-4064-b6ac-7d8ee9dc279f" providerId="ADAL" clId="{A62FDF19-6A9D-45AD-8F8C-36BDFD0C5D16}" dt="2019-12-17T10:49:50.180" v="0"/>
      <pc:docMkLst>
        <pc:docMk/>
      </pc:docMkLst>
      <pc:sldChg chg="modSp">
        <pc:chgData name="Jo Claes" userId="d64208f3-0076-4064-b6ac-7d8ee9dc279f" providerId="ADAL" clId="{A62FDF19-6A9D-45AD-8F8C-36BDFD0C5D16}" dt="2019-12-17T10:49:50.180" v="0"/>
        <pc:sldMkLst>
          <pc:docMk/>
          <pc:sldMk cId="2381693991" sldId="356"/>
        </pc:sldMkLst>
        <pc:spChg chg="mod">
          <ac:chgData name="Jo Claes" userId="d64208f3-0076-4064-b6ac-7d8ee9dc279f" providerId="ADAL" clId="{A62FDF19-6A9D-45AD-8F8C-36BDFD0C5D16}" dt="2019-12-17T10:49:50.180" v="0"/>
          <ac:spMkLst>
            <pc:docMk/>
            <pc:sldMk cId="2381693991" sldId="356"/>
            <ac:spMk id="3" creationId="{00000000-0000-0000-0000-000000000000}"/>
          </ac:spMkLst>
        </pc:spChg>
      </pc:sldChg>
    </pc:docChg>
  </pc:docChgLst>
</pc:chgInfo>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28"/>
    </mc:Choice>
    <mc:Fallback>
      <c:style val="28"/>
    </mc:Fallback>
  </mc:AlternateContent>
  <c:chart>
    <c:autoTitleDeleted val="0"/>
    <c:plotArea>
      <c:layout>
        <c:manualLayout>
          <c:layoutTarget val="inner"/>
          <c:xMode val="edge"/>
          <c:yMode val="edge"/>
          <c:x val="2.5669786559698845E-3"/>
          <c:y val="8.0334447664355588E-2"/>
          <c:w val="0.99731491110780968"/>
          <c:h val="0.87612444665388345"/>
        </c:manualLayout>
      </c:layout>
      <c:barChart>
        <c:barDir val="col"/>
        <c:grouping val="clustered"/>
        <c:varyColors val="0"/>
        <c:ser>
          <c:idx val="0"/>
          <c:order val="0"/>
          <c:tx>
            <c:strRef>
              <c:f>Sheet1!$B$1</c:f>
              <c:strCache>
                <c:ptCount val="1"/>
                <c:pt idx="0">
                  <c:v>Koszty początkowe</c:v>
                </c:pt>
              </c:strCache>
            </c:strRef>
          </c:tx>
          <c:spPr>
            <a:solidFill>
              <a:schemeClr val="accent2"/>
            </a:solidFill>
            <a:ln w="25400" cap="flat" cmpd="sng" algn="ctr">
              <a:solidFill>
                <a:schemeClr val="accent2">
                  <a:shade val="50000"/>
                </a:schemeClr>
              </a:solidFill>
              <a:prstDash val="solid"/>
            </a:ln>
            <a:effectLst/>
          </c:spPr>
          <c:invertIfNegative val="0"/>
          <c:cat>
            <c:strRef>
              <c:f>Sheet1!$A$2:$A$4</c:f>
              <c:strCache>
                <c:ptCount val="3"/>
                <c:pt idx="0">
                  <c:v>Stal węglowa</c:v>
                </c:pt>
                <c:pt idx="1">
                  <c:v>Stal weglowa z epoksydową powłoką</c:v>
                </c:pt>
                <c:pt idx="2">
                  <c:v>Stal nierdzewna</c:v>
                </c:pt>
              </c:strCache>
            </c:strRef>
          </c:cat>
          <c:val>
            <c:numRef>
              <c:f>Sheet1!$B$2:$B$4</c:f>
              <c:numCache>
                <c:formatCode>General</c:formatCode>
                <c:ptCount val="3"/>
                <c:pt idx="0">
                  <c:v>15619551</c:v>
                </c:pt>
                <c:pt idx="1">
                  <c:v>15642774</c:v>
                </c:pt>
                <c:pt idx="2">
                  <c:v>15700000</c:v>
                </c:pt>
              </c:numCache>
            </c:numRef>
          </c:val>
          <c:extLst>
            <c:ext xmlns:c16="http://schemas.microsoft.com/office/drawing/2014/chart" uri="{C3380CC4-5D6E-409C-BE32-E72D297353CC}">
              <c16:uniqueId val="{00000000-C28F-41E3-A712-2CB951472EDE}"/>
            </c:ext>
          </c:extLst>
        </c:ser>
        <c:ser>
          <c:idx val="1"/>
          <c:order val="1"/>
          <c:tx>
            <c:strRef>
              <c:f>Sheet1!$C$1</c:f>
              <c:strCache>
                <c:ptCount val="1"/>
                <c:pt idx="0">
                  <c:v>Koszty użytkowania</c:v>
                </c:pt>
              </c:strCache>
            </c:strRef>
          </c:tx>
          <c:spPr>
            <a:solidFill>
              <a:schemeClr val="accent5"/>
            </a:solidFill>
            <a:ln w="25400" cap="flat" cmpd="sng" algn="ctr">
              <a:solidFill>
                <a:schemeClr val="accent5">
                  <a:shade val="50000"/>
                </a:schemeClr>
              </a:solidFill>
              <a:prstDash val="solid"/>
            </a:ln>
            <a:effectLst/>
          </c:spPr>
          <c:invertIfNegative val="0"/>
          <c:cat>
            <c:strRef>
              <c:f>Sheet1!$A$2:$A$4</c:f>
              <c:strCache>
                <c:ptCount val="3"/>
                <c:pt idx="0">
                  <c:v>Stal węglowa</c:v>
                </c:pt>
                <c:pt idx="1">
                  <c:v>Stal weglowa z epoksydową powłoką</c:v>
                </c:pt>
                <c:pt idx="2">
                  <c:v>Stal nierdzewna</c:v>
                </c:pt>
              </c:strCache>
            </c:strRef>
          </c:cat>
          <c:val>
            <c:numRef>
              <c:f>Sheet1!$C$2:$C$4</c:f>
              <c:numCache>
                <c:formatCode>General</c:formatCode>
                <c:ptCount val="3"/>
                <c:pt idx="0">
                  <c:v>2474763</c:v>
                </c:pt>
                <c:pt idx="1">
                  <c:v>2295396</c:v>
                </c:pt>
                <c:pt idx="2">
                  <c:v>-141</c:v>
                </c:pt>
              </c:numCache>
            </c:numRef>
          </c:val>
          <c:extLst>
            <c:ext xmlns:c16="http://schemas.microsoft.com/office/drawing/2014/chart" uri="{C3380CC4-5D6E-409C-BE32-E72D297353CC}">
              <c16:uniqueId val="{00000001-C28F-41E3-A712-2CB951472EDE}"/>
            </c:ext>
          </c:extLst>
        </c:ser>
        <c:ser>
          <c:idx val="2"/>
          <c:order val="2"/>
          <c:tx>
            <c:strRef>
              <c:f>Sheet1!$D$1</c:f>
              <c:strCache>
                <c:ptCount val="1"/>
                <c:pt idx="0">
                  <c:v>Suma LCC</c:v>
                </c:pt>
              </c:strCache>
            </c:strRef>
          </c:tx>
          <c:spPr>
            <a:solidFill>
              <a:srgbClr val="00B050"/>
            </a:solidFill>
            <a:ln w="25400" cap="flat" cmpd="sng" algn="ctr">
              <a:solidFill>
                <a:schemeClr val="accent6">
                  <a:shade val="50000"/>
                </a:schemeClr>
              </a:solidFill>
              <a:prstDash val="solid"/>
            </a:ln>
            <a:effectLst/>
          </c:spPr>
          <c:invertIfNegative val="0"/>
          <c:cat>
            <c:strRef>
              <c:f>Sheet1!$A$2:$A$4</c:f>
              <c:strCache>
                <c:ptCount val="3"/>
                <c:pt idx="0">
                  <c:v>Stal węglowa</c:v>
                </c:pt>
                <c:pt idx="1">
                  <c:v>Stal weglowa z epoksydową powłoką</c:v>
                </c:pt>
                <c:pt idx="2">
                  <c:v>Stal nierdzewna</c:v>
                </c:pt>
              </c:strCache>
            </c:strRef>
          </c:cat>
          <c:val>
            <c:numRef>
              <c:f>Sheet1!$D$2:$D$4</c:f>
              <c:numCache>
                <c:formatCode>General</c:formatCode>
                <c:ptCount val="3"/>
                <c:pt idx="0">
                  <c:v>18094314</c:v>
                </c:pt>
                <c:pt idx="1">
                  <c:v>17938170</c:v>
                </c:pt>
                <c:pt idx="2">
                  <c:v>15699859</c:v>
                </c:pt>
              </c:numCache>
            </c:numRef>
          </c:val>
          <c:extLst>
            <c:ext xmlns:c16="http://schemas.microsoft.com/office/drawing/2014/chart" uri="{C3380CC4-5D6E-409C-BE32-E72D297353CC}">
              <c16:uniqueId val="{00000002-C28F-41E3-A712-2CB951472EDE}"/>
            </c:ext>
          </c:extLst>
        </c:ser>
        <c:dLbls>
          <c:showLegendKey val="0"/>
          <c:showVal val="0"/>
          <c:showCatName val="0"/>
          <c:showSerName val="0"/>
          <c:showPercent val="0"/>
          <c:showBubbleSize val="0"/>
        </c:dLbls>
        <c:gapWidth val="150"/>
        <c:axId val="140110080"/>
        <c:axId val="140111872"/>
      </c:barChart>
      <c:catAx>
        <c:axId val="140110080"/>
        <c:scaling>
          <c:orientation val="minMax"/>
        </c:scaling>
        <c:delete val="0"/>
        <c:axPos val="b"/>
        <c:numFmt formatCode="General" sourceLinked="0"/>
        <c:majorTickMark val="out"/>
        <c:minorTickMark val="none"/>
        <c:tickLblPos val="nextTo"/>
        <c:crossAx val="140111872"/>
        <c:crosses val="autoZero"/>
        <c:auto val="1"/>
        <c:lblAlgn val="ctr"/>
        <c:lblOffset val="100"/>
        <c:noMultiLvlLbl val="0"/>
      </c:catAx>
      <c:valAx>
        <c:axId val="140111872"/>
        <c:scaling>
          <c:orientation val="minMax"/>
        </c:scaling>
        <c:delete val="1"/>
        <c:axPos val="l"/>
        <c:majorGridlines/>
        <c:numFmt formatCode="General" sourceLinked="1"/>
        <c:majorTickMark val="out"/>
        <c:minorTickMark val="none"/>
        <c:tickLblPos val="nextTo"/>
        <c:crossAx val="140110080"/>
        <c:crosses val="autoZero"/>
        <c:crossBetween val="between"/>
      </c:valAx>
    </c:plotArea>
    <c:legend>
      <c:legendPos val="t"/>
      <c:overlay val="0"/>
      <c:txPr>
        <a:bodyPr/>
        <a:lstStyle/>
        <a:p>
          <a:pPr>
            <a:defRPr sz="1200"/>
          </a:pPr>
          <a:endParaRPr lang="en-US"/>
        </a:p>
      </c:txPr>
    </c:legend>
    <c:plotVisOnly val="1"/>
    <c:dispBlanksAs val="gap"/>
    <c:showDLblsOverMax val="0"/>
  </c:chart>
  <c:spPr>
    <a:solidFill>
      <a:schemeClr val="lt1"/>
    </a:solidFill>
    <a:ln w="25400" cap="flat" cmpd="sng" algn="ctr">
      <a:solidFill>
        <a:schemeClr val="accent2"/>
      </a:solidFill>
      <a:prstDash val="solid"/>
    </a:ln>
    <a:effectLst/>
  </c:spPr>
  <c:txPr>
    <a:bodyPr/>
    <a:lstStyle/>
    <a:p>
      <a:pPr>
        <a:defRPr>
          <a:solidFill>
            <a:schemeClr val="dk1"/>
          </a:solidFill>
          <a:latin typeface="+mn-lt"/>
          <a:ea typeface="+mn-ea"/>
          <a:cs typeface="+mn-cs"/>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Stal węglowa</c:v>
                </c:pt>
              </c:strCache>
            </c:strRef>
          </c:tx>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elete val="1"/>
          </c:dLbls>
          <c:cat>
            <c:strRef>
              <c:f>Sheet1!$A$2:$A$4</c:f>
              <c:strCache>
                <c:ptCount val="3"/>
                <c:pt idx="0">
                  <c:v>Koszt materiału</c:v>
                </c:pt>
                <c:pt idx="1">
                  <c:v>Koszt instalacji</c:v>
                </c:pt>
                <c:pt idx="2">
                  <c:v>Koszt cyklu życia LCC</c:v>
                </c:pt>
              </c:strCache>
            </c:strRef>
          </c:cat>
          <c:val>
            <c:numRef>
              <c:f>Sheet1!$B$2:$B$4</c:f>
              <c:numCache>
                <c:formatCode>General</c:formatCode>
                <c:ptCount val="3"/>
                <c:pt idx="0">
                  <c:v>3</c:v>
                </c:pt>
                <c:pt idx="1">
                  <c:v>3</c:v>
                </c:pt>
                <c:pt idx="2">
                  <c:v>3</c:v>
                </c:pt>
              </c:numCache>
            </c:numRef>
          </c:val>
          <c:extLst>
            <c:ext xmlns:c16="http://schemas.microsoft.com/office/drawing/2014/chart" uri="{C3380CC4-5D6E-409C-BE32-E72D297353CC}">
              <c16:uniqueId val="{00000000-E926-42F8-8CE8-827520762F76}"/>
            </c:ext>
          </c:extLst>
        </c:ser>
        <c:ser>
          <c:idx val="1"/>
          <c:order val="1"/>
          <c:tx>
            <c:strRef>
              <c:f>Sheet1!$C$1</c:f>
              <c:strCache>
                <c:ptCount val="1"/>
                <c:pt idx="0">
                  <c:v>Stal nierdzewna</c:v>
                </c:pt>
              </c:strCache>
            </c:strRef>
          </c:tx>
          <c:spPr>
            <a:solidFill>
              <a:srgbClr val="00B05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elete val="1"/>
          </c:dLbls>
          <c:cat>
            <c:strRef>
              <c:f>Sheet1!$A$2:$A$4</c:f>
              <c:strCache>
                <c:ptCount val="3"/>
                <c:pt idx="0">
                  <c:v>Koszt materiału</c:v>
                </c:pt>
                <c:pt idx="1">
                  <c:v>Koszt instalacji</c:v>
                </c:pt>
                <c:pt idx="2">
                  <c:v>Koszt cyklu życia LCC</c:v>
                </c:pt>
              </c:strCache>
            </c:strRef>
          </c:cat>
          <c:val>
            <c:numRef>
              <c:f>Sheet1!$C$2:$C$4</c:f>
              <c:numCache>
                <c:formatCode>General</c:formatCode>
                <c:ptCount val="3"/>
                <c:pt idx="0">
                  <c:v>6</c:v>
                </c:pt>
                <c:pt idx="1">
                  <c:v>4</c:v>
                </c:pt>
                <c:pt idx="2">
                  <c:v>2</c:v>
                </c:pt>
              </c:numCache>
            </c:numRef>
          </c:val>
          <c:extLst>
            <c:ext xmlns:c16="http://schemas.microsoft.com/office/drawing/2014/chart" uri="{C3380CC4-5D6E-409C-BE32-E72D297353CC}">
              <c16:uniqueId val="{00000001-E926-42F8-8CE8-827520762F76}"/>
            </c:ext>
          </c:extLst>
        </c:ser>
        <c:dLbls>
          <c:showLegendKey val="0"/>
          <c:showVal val="1"/>
          <c:showCatName val="0"/>
          <c:showSerName val="0"/>
          <c:showPercent val="0"/>
          <c:showBubbleSize val="0"/>
        </c:dLbls>
        <c:gapWidth val="75"/>
        <c:axId val="146478592"/>
        <c:axId val="146480128"/>
      </c:barChart>
      <c:catAx>
        <c:axId val="146478592"/>
        <c:scaling>
          <c:orientation val="minMax"/>
        </c:scaling>
        <c:delete val="0"/>
        <c:axPos val="b"/>
        <c:numFmt formatCode="General" sourceLinked="0"/>
        <c:majorTickMark val="none"/>
        <c:minorTickMark val="none"/>
        <c:tickLblPos val="nextTo"/>
        <c:crossAx val="146480128"/>
        <c:crosses val="autoZero"/>
        <c:auto val="1"/>
        <c:lblAlgn val="ctr"/>
        <c:lblOffset val="100"/>
        <c:noMultiLvlLbl val="0"/>
      </c:catAx>
      <c:valAx>
        <c:axId val="146480128"/>
        <c:scaling>
          <c:orientation val="minMax"/>
        </c:scaling>
        <c:delete val="1"/>
        <c:axPos val="l"/>
        <c:majorGridlines/>
        <c:numFmt formatCode="General" sourceLinked="1"/>
        <c:majorTickMark val="none"/>
        <c:minorTickMark val="none"/>
        <c:tickLblPos val="nextTo"/>
        <c:crossAx val="146478592"/>
        <c:crosses val="autoZero"/>
        <c:crossBetween val="between"/>
      </c:valAx>
      <c:spPr>
        <a:solidFill>
          <a:schemeClr val="lt1"/>
        </a:solidFill>
        <a:ln w="25400" cap="flat" cmpd="sng" algn="ctr">
          <a:solidFill>
            <a:schemeClr val="accent2"/>
          </a:solidFill>
          <a:prstDash val="solid"/>
        </a:ln>
        <a:effectLst/>
      </c:spPr>
    </c:plotArea>
    <c:legend>
      <c:legendPos val="b"/>
      <c:overlay val="0"/>
    </c:legend>
    <c:plotVisOnly val="1"/>
    <c:dispBlanksAs val="gap"/>
    <c:showDLblsOverMax val="0"/>
  </c:chart>
  <c:txPr>
    <a:bodyPr/>
    <a:lstStyle/>
    <a:p>
      <a:pPr>
        <a:defRPr sz="1800"/>
      </a:pPr>
      <a:endParaRPr lang="en-U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F764D70-4610-4DB2-A82C-360B77301EEE}" type="doc">
      <dgm:prSet loTypeId="urn:microsoft.com/office/officeart/2005/8/layout/rings+Icon#1" loCatId="officeonline" qsTypeId="urn:microsoft.com/office/officeart/2005/8/quickstyle/simple1" qsCatId="simple" csTypeId="urn:microsoft.com/office/officeart/2005/8/colors/accent1_2" csCatId="accent1" phldr="1"/>
      <dgm:spPr/>
    </dgm:pt>
    <dgm:pt modelId="{CC917E59-4862-42E2-BFEE-AA0315DB9120}">
      <dgm:prSet phldrT="[Tekst]" custT="1"/>
      <dgm:spPr/>
      <dgm:t>
        <a:bodyPr lIns="0" tIns="0" rIns="0" bIns="0" anchor="b" anchorCtr="0"/>
        <a:lstStyle/>
        <a:p>
          <a:pPr marL="0" indent="0" algn="l"/>
          <a:r>
            <a:rPr lang="pl-PL" sz="1800" b="1" dirty="0"/>
            <a:t>Społeczeństwo</a:t>
          </a:r>
        </a:p>
        <a:p>
          <a:pPr algn="l">
            <a:tabLst>
              <a:tab pos="990600" algn="ctr"/>
            </a:tabLst>
          </a:pPr>
          <a:r>
            <a:rPr lang="pl-PL" sz="1800" b="1" dirty="0"/>
            <a:t>	</a:t>
          </a:r>
          <a:r>
            <a:rPr lang="pl-PL" sz="1200" dirty="0"/>
            <a:t>Poziom życia</a:t>
          </a:r>
        </a:p>
        <a:p>
          <a:pPr algn="l">
            <a:tabLst>
              <a:tab pos="990600" algn="ctr"/>
            </a:tabLst>
          </a:pPr>
          <a:r>
            <a:rPr lang="pl-PL" sz="1200" dirty="0"/>
            <a:t>	Edukacja</a:t>
          </a:r>
        </a:p>
        <a:p>
          <a:pPr algn="l">
            <a:tabLst>
              <a:tab pos="990600" algn="ctr"/>
            </a:tabLst>
          </a:pPr>
          <a:r>
            <a:rPr lang="pl-PL" sz="1200" dirty="0"/>
            <a:t>	Aspekty socjalne</a:t>
          </a:r>
        </a:p>
        <a:p>
          <a:pPr algn="l">
            <a:tabLst>
              <a:tab pos="990600" algn="ctr"/>
            </a:tabLst>
          </a:pPr>
          <a:r>
            <a:rPr lang="pl-PL" sz="1200" dirty="0"/>
            <a:t>	Równe szanse</a:t>
          </a:r>
        </a:p>
      </dgm:t>
    </dgm:pt>
    <dgm:pt modelId="{DED3FFB0-BD90-4943-96D8-75AE358C9283}" type="parTrans" cxnId="{86ABAA10-ED1C-4A04-A2EF-2392B00D8671}">
      <dgm:prSet/>
      <dgm:spPr/>
      <dgm:t>
        <a:bodyPr/>
        <a:lstStyle/>
        <a:p>
          <a:endParaRPr lang="pl-PL"/>
        </a:p>
      </dgm:t>
    </dgm:pt>
    <dgm:pt modelId="{667CF1E3-DE4E-470D-8C0A-57602B0106BD}" type="sibTrans" cxnId="{86ABAA10-ED1C-4A04-A2EF-2392B00D8671}">
      <dgm:prSet/>
      <dgm:spPr/>
      <dgm:t>
        <a:bodyPr/>
        <a:lstStyle/>
        <a:p>
          <a:endParaRPr lang="pl-PL"/>
        </a:p>
      </dgm:t>
    </dgm:pt>
    <dgm:pt modelId="{554F45CE-B0B2-4E3F-AD28-2854E4891635}">
      <dgm:prSet phldrT="[Tekst]" custT="1"/>
      <dgm:spPr>
        <a:solidFill>
          <a:schemeClr val="accent5">
            <a:alpha val="50000"/>
          </a:schemeClr>
        </a:solidFill>
      </dgm:spPr>
      <dgm:t>
        <a:bodyPr lIns="0" tIns="0" rIns="0" bIns="0" anchor="b" anchorCtr="0"/>
        <a:lstStyle/>
        <a:p>
          <a:pPr marL="0" indent="0" algn="r">
            <a:tabLst/>
          </a:pPr>
          <a:r>
            <a:rPr lang="pl-PL" sz="1800" b="1" dirty="0"/>
            <a:t>	Gospodarka</a:t>
          </a:r>
        </a:p>
        <a:p>
          <a:pPr marL="266700" indent="447675" algn="ctr"/>
          <a:r>
            <a:rPr lang="pl-PL" sz="1200" dirty="0"/>
            <a:t>Zyski</a:t>
          </a:r>
        </a:p>
        <a:p>
          <a:pPr marL="266700" indent="447675" algn="ctr"/>
          <a:r>
            <a:rPr lang="pl-PL" sz="1200" dirty="0"/>
            <a:t>Ograniczanie kosztów</a:t>
          </a:r>
        </a:p>
        <a:p>
          <a:pPr marL="266700" indent="447675" algn="ctr"/>
          <a:r>
            <a:rPr lang="pl-PL" sz="1200" dirty="0"/>
            <a:t>Wzrost gospodarczy</a:t>
          </a:r>
        </a:p>
        <a:p>
          <a:pPr marL="266700" indent="447675" algn="ctr"/>
          <a:r>
            <a:rPr lang="pl-PL" sz="1200" dirty="0"/>
            <a:t>Badania i rozwój</a:t>
          </a:r>
        </a:p>
        <a:p>
          <a:pPr marL="266700" indent="447675" algn="ctr"/>
          <a:endParaRPr lang="pl-PL" sz="1200" dirty="0"/>
        </a:p>
      </dgm:t>
    </dgm:pt>
    <dgm:pt modelId="{846EA765-C04D-4F10-A72F-7F9C2F278B92}" type="parTrans" cxnId="{B6BAFE07-7B49-4B68-8F18-ABE50F9119BD}">
      <dgm:prSet/>
      <dgm:spPr/>
      <dgm:t>
        <a:bodyPr/>
        <a:lstStyle/>
        <a:p>
          <a:endParaRPr lang="pl-PL"/>
        </a:p>
      </dgm:t>
    </dgm:pt>
    <dgm:pt modelId="{A2BDD923-821E-4AB5-B21F-2956B3B4C554}" type="sibTrans" cxnId="{B6BAFE07-7B49-4B68-8F18-ABE50F9119BD}">
      <dgm:prSet/>
      <dgm:spPr/>
      <dgm:t>
        <a:bodyPr/>
        <a:lstStyle/>
        <a:p>
          <a:endParaRPr lang="pl-PL"/>
        </a:p>
      </dgm:t>
    </dgm:pt>
    <dgm:pt modelId="{2C27CAAD-4762-4D2B-ADE8-058F489F4167}">
      <dgm:prSet phldrT="[Tekst]" custT="1"/>
      <dgm:spPr>
        <a:solidFill>
          <a:schemeClr val="accent3">
            <a:alpha val="50000"/>
          </a:schemeClr>
        </a:solidFill>
      </dgm:spPr>
      <dgm:t>
        <a:bodyPr lIns="0" tIns="0" rIns="0" bIns="0" anchor="t" anchorCtr="0"/>
        <a:lstStyle/>
        <a:p>
          <a:r>
            <a:rPr lang="pl-PL" sz="1800" b="1" dirty="0"/>
            <a:t>Środowisko</a:t>
          </a:r>
        </a:p>
        <a:p>
          <a:r>
            <a:rPr lang="pl-PL" sz="1200" dirty="0"/>
            <a:t>Użycie surowców naturalnych</a:t>
          </a:r>
        </a:p>
        <a:p>
          <a:r>
            <a:rPr lang="pl-PL" sz="1200" dirty="0"/>
            <a:t>Zarządzanie środowiskiem</a:t>
          </a:r>
        </a:p>
        <a:p>
          <a:r>
            <a:rPr lang="pl-PL" sz="1200" dirty="0"/>
            <a:t>Zapobieganie zanieczyszczeniom (powietrze, woda, gleba, odpady)</a:t>
          </a:r>
        </a:p>
      </dgm:t>
    </dgm:pt>
    <dgm:pt modelId="{15EAC792-A8E1-49B6-B07A-7529C964C68A}" type="parTrans" cxnId="{A3CECDA8-A7B3-4569-8E59-AA00BF4ECF9A}">
      <dgm:prSet/>
      <dgm:spPr/>
      <dgm:t>
        <a:bodyPr/>
        <a:lstStyle/>
        <a:p>
          <a:endParaRPr lang="pl-PL"/>
        </a:p>
      </dgm:t>
    </dgm:pt>
    <dgm:pt modelId="{4DD0700F-7BC8-41B8-B134-54F0204193AF}" type="sibTrans" cxnId="{A3CECDA8-A7B3-4569-8E59-AA00BF4ECF9A}">
      <dgm:prSet/>
      <dgm:spPr/>
      <dgm:t>
        <a:bodyPr/>
        <a:lstStyle/>
        <a:p>
          <a:endParaRPr lang="pl-PL"/>
        </a:p>
      </dgm:t>
    </dgm:pt>
    <dgm:pt modelId="{72FAE732-1114-4B2F-8F64-7FCB209F4ED8}" type="pres">
      <dgm:prSet presAssocID="{6F764D70-4610-4DB2-A82C-360B77301EEE}" presName="Name0" presStyleCnt="0">
        <dgm:presLayoutVars>
          <dgm:chMax val="7"/>
          <dgm:dir/>
          <dgm:resizeHandles val="exact"/>
        </dgm:presLayoutVars>
      </dgm:prSet>
      <dgm:spPr/>
    </dgm:pt>
    <dgm:pt modelId="{15000165-E050-41F2-BA5D-DD67655EAC9F}" type="pres">
      <dgm:prSet presAssocID="{6F764D70-4610-4DB2-A82C-360B77301EEE}" presName="ellipse1" presStyleLbl="vennNode1" presStyleIdx="0" presStyleCnt="3" custScaleX="118312" custScaleY="118314" custLinFactNeighborX="19486" custLinFactNeighborY="57537">
        <dgm:presLayoutVars>
          <dgm:bulletEnabled val="1"/>
        </dgm:presLayoutVars>
      </dgm:prSet>
      <dgm:spPr/>
    </dgm:pt>
    <dgm:pt modelId="{9BADE9F1-4A43-47B2-9A36-F987E82B0809}" type="pres">
      <dgm:prSet presAssocID="{6F764D70-4610-4DB2-A82C-360B77301EEE}" presName="ellipse2" presStyleLbl="vennNode1" presStyleIdx="1" presStyleCnt="3" custScaleX="118312" custScaleY="118314" custLinFactNeighborX="48476" custLinFactNeighborY="-7840">
        <dgm:presLayoutVars>
          <dgm:bulletEnabled val="1"/>
        </dgm:presLayoutVars>
      </dgm:prSet>
      <dgm:spPr/>
    </dgm:pt>
    <dgm:pt modelId="{20E019EE-6AE0-44F5-B0B2-D9FA0DF6D4C7}" type="pres">
      <dgm:prSet presAssocID="{6F764D70-4610-4DB2-A82C-360B77301EEE}" presName="ellipse3" presStyleLbl="vennNode1" presStyleIdx="2" presStyleCnt="3" custScaleX="118312" custScaleY="118314" custLinFactNeighborX="-40785" custLinFactNeighborY="11524">
        <dgm:presLayoutVars>
          <dgm:bulletEnabled val="1"/>
        </dgm:presLayoutVars>
      </dgm:prSet>
      <dgm:spPr/>
    </dgm:pt>
  </dgm:ptLst>
  <dgm:cxnLst>
    <dgm:cxn modelId="{B6BAFE07-7B49-4B68-8F18-ABE50F9119BD}" srcId="{6F764D70-4610-4DB2-A82C-360B77301EEE}" destId="{554F45CE-B0B2-4E3F-AD28-2854E4891635}" srcOrd="1" destOrd="0" parTransId="{846EA765-C04D-4F10-A72F-7F9C2F278B92}" sibTransId="{A2BDD923-821E-4AB5-B21F-2956B3B4C554}"/>
    <dgm:cxn modelId="{86ABAA10-ED1C-4A04-A2EF-2392B00D8671}" srcId="{6F764D70-4610-4DB2-A82C-360B77301EEE}" destId="{CC917E59-4862-42E2-BFEE-AA0315DB9120}" srcOrd="0" destOrd="0" parTransId="{DED3FFB0-BD90-4943-96D8-75AE358C9283}" sibTransId="{667CF1E3-DE4E-470D-8C0A-57602B0106BD}"/>
    <dgm:cxn modelId="{95A8C513-0217-4419-A86C-E908636F31F4}" type="presOf" srcId="{2C27CAAD-4762-4D2B-ADE8-058F489F4167}" destId="{20E019EE-6AE0-44F5-B0B2-D9FA0DF6D4C7}" srcOrd="0" destOrd="0" presId="urn:microsoft.com/office/officeart/2005/8/layout/rings+Icon#1"/>
    <dgm:cxn modelId="{61B42B60-A6EC-4544-8983-65FD036C033D}" type="presOf" srcId="{CC917E59-4862-42E2-BFEE-AA0315DB9120}" destId="{15000165-E050-41F2-BA5D-DD67655EAC9F}" srcOrd="0" destOrd="0" presId="urn:microsoft.com/office/officeart/2005/8/layout/rings+Icon#1"/>
    <dgm:cxn modelId="{A3CECDA8-A7B3-4569-8E59-AA00BF4ECF9A}" srcId="{6F764D70-4610-4DB2-A82C-360B77301EEE}" destId="{2C27CAAD-4762-4D2B-ADE8-058F489F4167}" srcOrd="2" destOrd="0" parTransId="{15EAC792-A8E1-49B6-B07A-7529C964C68A}" sibTransId="{4DD0700F-7BC8-41B8-B134-54F0204193AF}"/>
    <dgm:cxn modelId="{8D28EFD1-B772-43D5-B685-EAB4E7C0EC40}" type="presOf" srcId="{6F764D70-4610-4DB2-A82C-360B77301EEE}" destId="{72FAE732-1114-4B2F-8F64-7FCB209F4ED8}" srcOrd="0" destOrd="0" presId="urn:microsoft.com/office/officeart/2005/8/layout/rings+Icon#1"/>
    <dgm:cxn modelId="{696599FD-60C5-4F9D-BAB9-2EA5C7BE0721}" type="presOf" srcId="{554F45CE-B0B2-4E3F-AD28-2854E4891635}" destId="{9BADE9F1-4A43-47B2-9A36-F987E82B0809}" srcOrd="0" destOrd="0" presId="urn:microsoft.com/office/officeart/2005/8/layout/rings+Icon#1"/>
    <dgm:cxn modelId="{E749CC3D-8964-4A39-86AC-335A6F44952A}" type="presParOf" srcId="{72FAE732-1114-4B2F-8F64-7FCB209F4ED8}" destId="{15000165-E050-41F2-BA5D-DD67655EAC9F}" srcOrd="0" destOrd="0" presId="urn:microsoft.com/office/officeart/2005/8/layout/rings+Icon#1"/>
    <dgm:cxn modelId="{1870115B-8301-45E2-B80A-0E16C1CE2844}" type="presParOf" srcId="{72FAE732-1114-4B2F-8F64-7FCB209F4ED8}" destId="{9BADE9F1-4A43-47B2-9A36-F987E82B0809}" srcOrd="1" destOrd="0" presId="urn:microsoft.com/office/officeart/2005/8/layout/rings+Icon#1"/>
    <dgm:cxn modelId="{20B021EA-46C5-4002-8238-27436081E4C1}" type="presParOf" srcId="{72FAE732-1114-4B2F-8F64-7FCB209F4ED8}" destId="{20E019EE-6AE0-44F5-B0B2-D9FA0DF6D4C7}" srcOrd="2" destOrd="0" presId="urn:microsoft.com/office/officeart/2005/8/layout/rings+Icon#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6C6B37B-F390-436A-AB55-6ACA1CCED6C9}" type="doc">
      <dgm:prSet loTypeId="urn:microsoft.com/office/officeart/2005/8/layout/hProcess4" loCatId="process" qsTypeId="urn:microsoft.com/office/officeart/2005/8/quickstyle/simple1" qsCatId="simple" csTypeId="urn:microsoft.com/office/officeart/2005/8/colors/accent2_2" csCatId="accent2" phldr="1"/>
      <dgm:spPr/>
      <dgm:t>
        <a:bodyPr/>
        <a:lstStyle/>
        <a:p>
          <a:endParaRPr lang="pl-PL"/>
        </a:p>
      </dgm:t>
    </dgm:pt>
    <dgm:pt modelId="{E7F06F57-DB53-4F05-A7BD-A4561CE36DAA}">
      <dgm:prSet phldrT="[Tekst]" custT="1"/>
      <dgm:spPr/>
      <dgm:t>
        <a:bodyPr/>
        <a:lstStyle/>
        <a:p>
          <a:r>
            <a:rPr lang="pl-PL" sz="1400" dirty="0"/>
            <a:t>Produkcja materiału</a:t>
          </a:r>
        </a:p>
      </dgm:t>
    </dgm:pt>
    <dgm:pt modelId="{4880A528-4F17-4654-AE2C-781F56C70F52}" type="parTrans" cxnId="{BF9135EB-B522-4737-8BBA-C12B9AC22F29}">
      <dgm:prSet/>
      <dgm:spPr/>
      <dgm:t>
        <a:bodyPr/>
        <a:lstStyle/>
        <a:p>
          <a:endParaRPr lang="pl-PL" sz="1400"/>
        </a:p>
      </dgm:t>
    </dgm:pt>
    <dgm:pt modelId="{9E9FF25C-88A7-408D-8DE7-F89E4D520895}" type="sibTrans" cxnId="{BF9135EB-B522-4737-8BBA-C12B9AC22F29}">
      <dgm:prSet/>
      <dgm:spPr/>
      <dgm:t>
        <a:bodyPr/>
        <a:lstStyle/>
        <a:p>
          <a:endParaRPr lang="pl-PL" sz="1400"/>
        </a:p>
      </dgm:t>
    </dgm:pt>
    <dgm:pt modelId="{424549D5-E6F4-4D5C-97E2-FA33750B9E25}">
      <dgm:prSet phldrT="[Tekst]" custT="1"/>
      <dgm:spPr/>
      <dgm:t>
        <a:bodyPr/>
        <a:lstStyle/>
        <a:p>
          <a:r>
            <a:rPr lang="pl-PL" sz="1400" dirty="0"/>
            <a:t>Wydobycie surowców</a:t>
          </a:r>
        </a:p>
      </dgm:t>
    </dgm:pt>
    <dgm:pt modelId="{EFEAA408-1A4F-4CE8-8E95-2C4FCEBD83A4}" type="parTrans" cxnId="{8E2EB253-0318-4D8A-8A8A-95546D9F00B8}">
      <dgm:prSet/>
      <dgm:spPr/>
      <dgm:t>
        <a:bodyPr/>
        <a:lstStyle/>
        <a:p>
          <a:endParaRPr lang="pl-PL" sz="1400"/>
        </a:p>
      </dgm:t>
    </dgm:pt>
    <dgm:pt modelId="{FA345156-B099-4E64-A48F-D3CB680F9A97}" type="sibTrans" cxnId="{8E2EB253-0318-4D8A-8A8A-95546D9F00B8}">
      <dgm:prSet/>
      <dgm:spPr/>
      <dgm:t>
        <a:bodyPr/>
        <a:lstStyle/>
        <a:p>
          <a:endParaRPr lang="pl-PL" sz="1400"/>
        </a:p>
      </dgm:t>
    </dgm:pt>
    <dgm:pt modelId="{ED175C37-059C-49F6-95F8-65D85D9B75CA}">
      <dgm:prSet phldrT="[Tekst]" custT="1"/>
      <dgm:spPr/>
      <dgm:t>
        <a:bodyPr/>
        <a:lstStyle/>
        <a:p>
          <a:r>
            <a:rPr lang="pl-PL" sz="1400" dirty="0"/>
            <a:t>Przetwarzanie</a:t>
          </a:r>
        </a:p>
      </dgm:t>
    </dgm:pt>
    <dgm:pt modelId="{FCAF0DCB-5665-4C31-A9FC-D369BE94FAFD}" type="parTrans" cxnId="{109DC9FF-09D6-4810-9FFE-880F9FD4AD05}">
      <dgm:prSet/>
      <dgm:spPr/>
      <dgm:t>
        <a:bodyPr/>
        <a:lstStyle/>
        <a:p>
          <a:endParaRPr lang="pl-PL" sz="1400"/>
        </a:p>
      </dgm:t>
    </dgm:pt>
    <dgm:pt modelId="{23A5DA16-32C8-41F8-92FE-DFE20BB30AD3}" type="sibTrans" cxnId="{109DC9FF-09D6-4810-9FFE-880F9FD4AD05}">
      <dgm:prSet/>
      <dgm:spPr/>
      <dgm:t>
        <a:bodyPr/>
        <a:lstStyle/>
        <a:p>
          <a:endParaRPr lang="pl-PL" sz="1400"/>
        </a:p>
      </dgm:t>
    </dgm:pt>
    <dgm:pt modelId="{B0E7B711-894D-49C5-87E9-0BE4028E08A6}">
      <dgm:prSet phldrT="[Tekst]" custT="1"/>
      <dgm:spPr/>
      <dgm:t>
        <a:bodyPr/>
        <a:lstStyle/>
        <a:p>
          <a:r>
            <a:rPr lang="pl-PL" sz="1400" dirty="0"/>
            <a:t>Budowa</a:t>
          </a:r>
        </a:p>
      </dgm:t>
    </dgm:pt>
    <dgm:pt modelId="{02F474B2-3927-4396-92B2-9C0CED839D0F}" type="parTrans" cxnId="{336864E0-7248-4B71-8153-6235AD6BD302}">
      <dgm:prSet/>
      <dgm:spPr/>
      <dgm:t>
        <a:bodyPr/>
        <a:lstStyle/>
        <a:p>
          <a:endParaRPr lang="pl-PL" sz="1400"/>
        </a:p>
      </dgm:t>
    </dgm:pt>
    <dgm:pt modelId="{2A131956-0927-4E71-83C5-009620EC6121}" type="sibTrans" cxnId="{336864E0-7248-4B71-8153-6235AD6BD302}">
      <dgm:prSet/>
      <dgm:spPr/>
      <dgm:t>
        <a:bodyPr/>
        <a:lstStyle/>
        <a:p>
          <a:endParaRPr lang="pl-PL" sz="1400"/>
        </a:p>
      </dgm:t>
    </dgm:pt>
    <dgm:pt modelId="{FB0D456F-AC05-472D-A0DD-6B002B0133A5}">
      <dgm:prSet phldrT="[Tekst]" custT="1"/>
      <dgm:spPr/>
      <dgm:t>
        <a:bodyPr lIns="0" tIns="0" rIns="0" bIns="0"/>
        <a:lstStyle/>
        <a:p>
          <a:r>
            <a:rPr lang="pl-PL" sz="1400" dirty="0"/>
            <a:t>Budowa dodatkowego wyposażenia</a:t>
          </a:r>
        </a:p>
      </dgm:t>
    </dgm:pt>
    <dgm:pt modelId="{71D8FDE9-AEBC-4148-8726-153ABED456BC}" type="parTrans" cxnId="{5F5A25AF-37B5-427B-AD5C-2FFF2BDCE0EB}">
      <dgm:prSet/>
      <dgm:spPr/>
      <dgm:t>
        <a:bodyPr/>
        <a:lstStyle/>
        <a:p>
          <a:endParaRPr lang="pl-PL" sz="1400"/>
        </a:p>
      </dgm:t>
    </dgm:pt>
    <dgm:pt modelId="{9EF5DE26-C64B-48D1-B72D-BB9BBF262E7E}" type="sibTrans" cxnId="{5F5A25AF-37B5-427B-AD5C-2FFF2BDCE0EB}">
      <dgm:prSet/>
      <dgm:spPr/>
      <dgm:t>
        <a:bodyPr/>
        <a:lstStyle/>
        <a:p>
          <a:endParaRPr lang="pl-PL" sz="1400"/>
        </a:p>
      </dgm:t>
    </dgm:pt>
    <dgm:pt modelId="{E942F723-9036-4DD2-A5D7-51A74D067A47}">
      <dgm:prSet phldrT="[Tekst]" custT="1"/>
      <dgm:spPr/>
      <dgm:t>
        <a:bodyPr lIns="0" tIns="0" rIns="0" bIns="0"/>
        <a:lstStyle/>
        <a:p>
          <a:r>
            <a:rPr lang="pl-PL" sz="1400" dirty="0"/>
            <a:t>Produkcja paliwa na potrzeby budowy</a:t>
          </a:r>
        </a:p>
      </dgm:t>
    </dgm:pt>
    <dgm:pt modelId="{9312BD4B-B418-4D29-BCB4-B6843A9C3B3E}" type="parTrans" cxnId="{5EFD3A17-A27D-4ED5-B55B-9E5F35F389E6}">
      <dgm:prSet/>
      <dgm:spPr/>
      <dgm:t>
        <a:bodyPr/>
        <a:lstStyle/>
        <a:p>
          <a:endParaRPr lang="pl-PL" sz="1400"/>
        </a:p>
      </dgm:t>
    </dgm:pt>
    <dgm:pt modelId="{242362BA-A3B3-4123-ABD3-887CB796E945}" type="sibTrans" cxnId="{5EFD3A17-A27D-4ED5-B55B-9E5F35F389E6}">
      <dgm:prSet/>
      <dgm:spPr/>
      <dgm:t>
        <a:bodyPr/>
        <a:lstStyle/>
        <a:p>
          <a:endParaRPr lang="pl-PL" sz="1400"/>
        </a:p>
      </dgm:t>
    </dgm:pt>
    <dgm:pt modelId="{6A583331-AA83-418B-87A8-5F022E78206E}">
      <dgm:prSet phldrT="[Tekst]" custT="1"/>
      <dgm:spPr/>
      <dgm:t>
        <a:bodyPr/>
        <a:lstStyle/>
        <a:p>
          <a:r>
            <a:rPr lang="pl-PL" sz="1400" dirty="0"/>
            <a:t>Użytkowanie</a:t>
          </a:r>
        </a:p>
      </dgm:t>
    </dgm:pt>
    <dgm:pt modelId="{D39B7999-4AB4-4FEA-A2BC-B4DE84AE5D7C}" type="parTrans" cxnId="{2921AA60-9DDD-43BE-8E8C-4BE1B647EB5F}">
      <dgm:prSet/>
      <dgm:spPr/>
      <dgm:t>
        <a:bodyPr/>
        <a:lstStyle/>
        <a:p>
          <a:endParaRPr lang="pl-PL" sz="1400"/>
        </a:p>
      </dgm:t>
    </dgm:pt>
    <dgm:pt modelId="{30CD45AF-91B2-441E-BBC6-4C96377FC304}" type="sibTrans" cxnId="{2921AA60-9DDD-43BE-8E8C-4BE1B647EB5F}">
      <dgm:prSet/>
      <dgm:spPr/>
      <dgm:t>
        <a:bodyPr/>
        <a:lstStyle/>
        <a:p>
          <a:endParaRPr lang="pl-PL" sz="1400"/>
        </a:p>
      </dgm:t>
    </dgm:pt>
    <dgm:pt modelId="{169DB482-BD9B-4EFA-81F5-756BBED295EF}">
      <dgm:prSet phldrT="[Tekst]" custT="1"/>
      <dgm:spPr/>
      <dgm:t>
        <a:bodyPr rIns="0"/>
        <a:lstStyle/>
        <a:p>
          <a:r>
            <a:rPr lang="pl-PL" sz="1400" dirty="0"/>
            <a:t>Ruch samochodowy</a:t>
          </a:r>
        </a:p>
      </dgm:t>
    </dgm:pt>
    <dgm:pt modelId="{23769629-0EE8-4B73-BA25-85757E1956E1}" type="parTrans" cxnId="{340E910D-3960-4EB8-8A7C-27D547A6CF75}">
      <dgm:prSet/>
      <dgm:spPr/>
      <dgm:t>
        <a:bodyPr/>
        <a:lstStyle/>
        <a:p>
          <a:endParaRPr lang="pl-PL" sz="1400"/>
        </a:p>
      </dgm:t>
    </dgm:pt>
    <dgm:pt modelId="{BCA2E7AE-548A-4BED-8C1A-99515736E4B6}" type="sibTrans" cxnId="{340E910D-3960-4EB8-8A7C-27D547A6CF75}">
      <dgm:prSet/>
      <dgm:spPr/>
      <dgm:t>
        <a:bodyPr/>
        <a:lstStyle/>
        <a:p>
          <a:endParaRPr lang="pl-PL" sz="1400"/>
        </a:p>
      </dgm:t>
    </dgm:pt>
    <dgm:pt modelId="{E00AC6A1-5158-4543-A152-26D8BEF1AE00}">
      <dgm:prSet phldrT="[Tekst]" custT="1"/>
      <dgm:spPr/>
      <dgm:t>
        <a:bodyPr rIns="0"/>
        <a:lstStyle/>
        <a:p>
          <a:r>
            <a:rPr lang="pl-PL" sz="1400" dirty="0"/>
            <a:t>Produkcja paliwa</a:t>
          </a:r>
        </a:p>
      </dgm:t>
    </dgm:pt>
    <dgm:pt modelId="{241CBC49-EA19-4072-BB72-9B3607788E19}" type="parTrans" cxnId="{80437437-DDDB-41DE-B00B-CD96C599948D}">
      <dgm:prSet/>
      <dgm:spPr/>
      <dgm:t>
        <a:bodyPr/>
        <a:lstStyle/>
        <a:p>
          <a:endParaRPr lang="pl-PL" sz="1400"/>
        </a:p>
      </dgm:t>
    </dgm:pt>
    <dgm:pt modelId="{1BFDDBEF-4607-4BFB-A0DF-7D402373FDC2}" type="sibTrans" cxnId="{80437437-DDDB-41DE-B00B-CD96C599948D}">
      <dgm:prSet/>
      <dgm:spPr/>
      <dgm:t>
        <a:bodyPr/>
        <a:lstStyle/>
        <a:p>
          <a:endParaRPr lang="pl-PL" sz="1400"/>
        </a:p>
      </dgm:t>
    </dgm:pt>
    <dgm:pt modelId="{F22FD19F-6962-4996-B52E-DDC265E4056C}">
      <dgm:prSet phldrT="[Tekst]" custT="1"/>
      <dgm:spPr/>
      <dgm:t>
        <a:bodyPr/>
        <a:lstStyle/>
        <a:p>
          <a:r>
            <a:rPr lang="pl-PL" sz="1400" dirty="0"/>
            <a:t>Koniec życia</a:t>
          </a:r>
        </a:p>
      </dgm:t>
    </dgm:pt>
    <dgm:pt modelId="{7CB290EA-D9F1-4932-BAC4-651E9F2D1008}" type="parTrans" cxnId="{E666ECF0-B120-4F89-9D00-CCC874689747}">
      <dgm:prSet/>
      <dgm:spPr/>
      <dgm:t>
        <a:bodyPr/>
        <a:lstStyle/>
        <a:p>
          <a:endParaRPr lang="pl-PL" sz="1400"/>
        </a:p>
      </dgm:t>
    </dgm:pt>
    <dgm:pt modelId="{0CBD47F5-011F-42AE-A0A9-7A9A8E8CA685}" type="sibTrans" cxnId="{E666ECF0-B120-4F89-9D00-CCC874689747}">
      <dgm:prSet/>
      <dgm:spPr/>
      <dgm:t>
        <a:bodyPr/>
        <a:lstStyle/>
        <a:p>
          <a:endParaRPr lang="pl-PL" sz="1400"/>
        </a:p>
      </dgm:t>
    </dgm:pt>
    <dgm:pt modelId="{E964D07D-FBEA-4B87-B8AF-1C70D30B1F10}">
      <dgm:prSet phldrT="[Tekst]" custT="1"/>
      <dgm:spPr/>
      <dgm:t>
        <a:bodyPr lIns="0" tIns="0" rIns="0" bIns="0"/>
        <a:lstStyle/>
        <a:p>
          <a:r>
            <a:rPr lang="pl-PL" sz="1400" dirty="0"/>
            <a:t>Rozbiórka</a:t>
          </a:r>
        </a:p>
      </dgm:t>
    </dgm:pt>
    <dgm:pt modelId="{C70C4761-8A52-42AC-9851-52F87FF5A309}" type="parTrans" cxnId="{653F14C3-03E9-45CF-98F8-33E17883A14C}">
      <dgm:prSet/>
      <dgm:spPr/>
      <dgm:t>
        <a:bodyPr/>
        <a:lstStyle/>
        <a:p>
          <a:endParaRPr lang="pl-PL" sz="1400"/>
        </a:p>
      </dgm:t>
    </dgm:pt>
    <dgm:pt modelId="{3C857231-332F-46C9-9703-99D642B03E74}" type="sibTrans" cxnId="{653F14C3-03E9-45CF-98F8-33E17883A14C}">
      <dgm:prSet/>
      <dgm:spPr/>
      <dgm:t>
        <a:bodyPr/>
        <a:lstStyle/>
        <a:p>
          <a:endParaRPr lang="pl-PL" sz="1400"/>
        </a:p>
      </dgm:t>
    </dgm:pt>
    <dgm:pt modelId="{485D8AAC-ED86-4033-B71A-6EEB12CA353C}">
      <dgm:prSet phldrT="[Tekst]" custT="1"/>
      <dgm:spPr/>
      <dgm:t>
        <a:bodyPr lIns="0" tIns="0" rIns="0" bIns="0"/>
        <a:lstStyle/>
        <a:p>
          <a:r>
            <a:rPr lang="pl-PL" sz="1400" dirty="0"/>
            <a:t>Składowanie odpadów lub recykling</a:t>
          </a:r>
        </a:p>
      </dgm:t>
    </dgm:pt>
    <dgm:pt modelId="{FCA52451-39B4-46C3-A06B-93407627E6ED}" type="parTrans" cxnId="{CF418278-F152-482E-8AAD-FA49267AF4DF}">
      <dgm:prSet/>
      <dgm:spPr/>
      <dgm:t>
        <a:bodyPr/>
        <a:lstStyle/>
        <a:p>
          <a:endParaRPr lang="pl-PL" sz="1400"/>
        </a:p>
      </dgm:t>
    </dgm:pt>
    <dgm:pt modelId="{7D46BC63-9E36-48B3-8140-6E9EC570D3CB}" type="sibTrans" cxnId="{CF418278-F152-482E-8AAD-FA49267AF4DF}">
      <dgm:prSet/>
      <dgm:spPr/>
      <dgm:t>
        <a:bodyPr/>
        <a:lstStyle/>
        <a:p>
          <a:endParaRPr lang="pl-PL" sz="1400"/>
        </a:p>
      </dgm:t>
    </dgm:pt>
    <dgm:pt modelId="{EF42BBFA-D88F-498F-8037-84DE120CD5C7}" type="pres">
      <dgm:prSet presAssocID="{16C6B37B-F390-436A-AB55-6ACA1CCED6C9}" presName="Name0" presStyleCnt="0">
        <dgm:presLayoutVars>
          <dgm:dir/>
          <dgm:animLvl val="lvl"/>
          <dgm:resizeHandles val="exact"/>
        </dgm:presLayoutVars>
      </dgm:prSet>
      <dgm:spPr/>
    </dgm:pt>
    <dgm:pt modelId="{20B8311F-F5D2-43EA-BD7D-7D07224D5369}" type="pres">
      <dgm:prSet presAssocID="{16C6B37B-F390-436A-AB55-6ACA1CCED6C9}" presName="tSp" presStyleCnt="0"/>
      <dgm:spPr/>
    </dgm:pt>
    <dgm:pt modelId="{FB7426C4-3307-477B-B44A-D08448442CE3}" type="pres">
      <dgm:prSet presAssocID="{16C6B37B-F390-436A-AB55-6ACA1CCED6C9}" presName="bSp" presStyleCnt="0"/>
      <dgm:spPr/>
    </dgm:pt>
    <dgm:pt modelId="{10EE4B6F-4E4F-453F-A978-94F7D37E5CE9}" type="pres">
      <dgm:prSet presAssocID="{16C6B37B-F390-436A-AB55-6ACA1CCED6C9}" presName="process" presStyleCnt="0"/>
      <dgm:spPr/>
    </dgm:pt>
    <dgm:pt modelId="{32C0ACD3-AC7F-4537-8193-C762B48D232D}" type="pres">
      <dgm:prSet presAssocID="{E7F06F57-DB53-4F05-A7BD-A4561CE36DAA}" presName="composite1" presStyleCnt="0"/>
      <dgm:spPr/>
    </dgm:pt>
    <dgm:pt modelId="{5145ABC0-D49D-4C5E-8FBD-09C200D26993}" type="pres">
      <dgm:prSet presAssocID="{E7F06F57-DB53-4F05-A7BD-A4561CE36DAA}" presName="dummyNode1" presStyleLbl="node1" presStyleIdx="0" presStyleCnt="4"/>
      <dgm:spPr/>
    </dgm:pt>
    <dgm:pt modelId="{7268E98D-C223-4D53-BF07-CB2442C32D01}" type="pres">
      <dgm:prSet presAssocID="{E7F06F57-DB53-4F05-A7BD-A4561CE36DAA}" presName="childNode1" presStyleLbl="bgAcc1" presStyleIdx="0" presStyleCnt="4">
        <dgm:presLayoutVars>
          <dgm:bulletEnabled val="1"/>
        </dgm:presLayoutVars>
      </dgm:prSet>
      <dgm:spPr/>
    </dgm:pt>
    <dgm:pt modelId="{9EB369D4-C5B3-41F1-ACF0-A0597BE071B9}" type="pres">
      <dgm:prSet presAssocID="{E7F06F57-DB53-4F05-A7BD-A4561CE36DAA}" presName="childNode1tx" presStyleLbl="bgAcc1" presStyleIdx="0" presStyleCnt="4">
        <dgm:presLayoutVars>
          <dgm:bulletEnabled val="1"/>
        </dgm:presLayoutVars>
      </dgm:prSet>
      <dgm:spPr/>
    </dgm:pt>
    <dgm:pt modelId="{A3A11F67-7E8C-43B6-BA9B-B2F005D8651C}" type="pres">
      <dgm:prSet presAssocID="{E7F06F57-DB53-4F05-A7BD-A4561CE36DAA}" presName="parentNode1" presStyleLbl="node1" presStyleIdx="0" presStyleCnt="4">
        <dgm:presLayoutVars>
          <dgm:chMax val="1"/>
          <dgm:bulletEnabled val="1"/>
        </dgm:presLayoutVars>
      </dgm:prSet>
      <dgm:spPr/>
    </dgm:pt>
    <dgm:pt modelId="{A0BC917F-8172-42B1-8A9F-E3C59143DEAA}" type="pres">
      <dgm:prSet presAssocID="{E7F06F57-DB53-4F05-A7BD-A4561CE36DAA}" presName="connSite1" presStyleCnt="0"/>
      <dgm:spPr/>
    </dgm:pt>
    <dgm:pt modelId="{5D6ABF9D-2F52-4EC8-9115-0FB876D56DC8}" type="pres">
      <dgm:prSet presAssocID="{9E9FF25C-88A7-408D-8DE7-F89E4D520895}" presName="Name9" presStyleLbl="sibTrans2D1" presStyleIdx="0" presStyleCnt="3"/>
      <dgm:spPr/>
    </dgm:pt>
    <dgm:pt modelId="{FC7F032C-5CF5-48AF-B81E-6AB9A0E3FC01}" type="pres">
      <dgm:prSet presAssocID="{B0E7B711-894D-49C5-87E9-0BE4028E08A6}" presName="composite2" presStyleCnt="0"/>
      <dgm:spPr/>
    </dgm:pt>
    <dgm:pt modelId="{7646726A-9650-4154-A975-ED66E0897F22}" type="pres">
      <dgm:prSet presAssocID="{B0E7B711-894D-49C5-87E9-0BE4028E08A6}" presName="dummyNode2" presStyleLbl="node1" presStyleIdx="0" presStyleCnt="4"/>
      <dgm:spPr/>
    </dgm:pt>
    <dgm:pt modelId="{F7F106A8-E0E5-4AB3-B466-2A3C83B826FA}" type="pres">
      <dgm:prSet presAssocID="{B0E7B711-894D-49C5-87E9-0BE4028E08A6}" presName="childNode2" presStyleLbl="bgAcc1" presStyleIdx="1" presStyleCnt="4">
        <dgm:presLayoutVars>
          <dgm:bulletEnabled val="1"/>
        </dgm:presLayoutVars>
      </dgm:prSet>
      <dgm:spPr/>
    </dgm:pt>
    <dgm:pt modelId="{67DB4500-00FE-42FD-835D-7314730643EC}" type="pres">
      <dgm:prSet presAssocID="{B0E7B711-894D-49C5-87E9-0BE4028E08A6}" presName="childNode2tx" presStyleLbl="bgAcc1" presStyleIdx="1" presStyleCnt="4">
        <dgm:presLayoutVars>
          <dgm:bulletEnabled val="1"/>
        </dgm:presLayoutVars>
      </dgm:prSet>
      <dgm:spPr/>
    </dgm:pt>
    <dgm:pt modelId="{C0855E13-E0CB-4BC4-92E1-02FEEF5F2769}" type="pres">
      <dgm:prSet presAssocID="{B0E7B711-894D-49C5-87E9-0BE4028E08A6}" presName="parentNode2" presStyleLbl="node1" presStyleIdx="1" presStyleCnt="4">
        <dgm:presLayoutVars>
          <dgm:chMax val="0"/>
          <dgm:bulletEnabled val="1"/>
        </dgm:presLayoutVars>
      </dgm:prSet>
      <dgm:spPr/>
    </dgm:pt>
    <dgm:pt modelId="{D01968F7-BD81-45DC-8607-E63D9383595D}" type="pres">
      <dgm:prSet presAssocID="{B0E7B711-894D-49C5-87E9-0BE4028E08A6}" presName="connSite2" presStyleCnt="0"/>
      <dgm:spPr/>
    </dgm:pt>
    <dgm:pt modelId="{9FC7A72F-E4E2-4643-ACF6-F4D5E816A799}" type="pres">
      <dgm:prSet presAssocID="{2A131956-0927-4E71-83C5-009620EC6121}" presName="Name18" presStyleLbl="sibTrans2D1" presStyleIdx="1" presStyleCnt="3" custAng="355456"/>
      <dgm:spPr/>
    </dgm:pt>
    <dgm:pt modelId="{F5DAA1B1-4139-4F63-B593-A8844B11F736}" type="pres">
      <dgm:prSet presAssocID="{6A583331-AA83-418B-87A8-5F022E78206E}" presName="composite1" presStyleCnt="0"/>
      <dgm:spPr/>
    </dgm:pt>
    <dgm:pt modelId="{842C573E-7E8C-47F5-B60D-A61B7E961079}" type="pres">
      <dgm:prSet presAssocID="{6A583331-AA83-418B-87A8-5F022E78206E}" presName="dummyNode1" presStyleLbl="node1" presStyleIdx="1" presStyleCnt="4"/>
      <dgm:spPr/>
    </dgm:pt>
    <dgm:pt modelId="{BF39F15E-B01B-4F79-88C8-9BF9CDAC1A95}" type="pres">
      <dgm:prSet presAssocID="{6A583331-AA83-418B-87A8-5F022E78206E}" presName="childNode1" presStyleLbl="bgAcc1" presStyleIdx="2" presStyleCnt="4">
        <dgm:presLayoutVars>
          <dgm:bulletEnabled val="1"/>
        </dgm:presLayoutVars>
      </dgm:prSet>
      <dgm:spPr/>
    </dgm:pt>
    <dgm:pt modelId="{C119BB3E-553E-44A5-AF5A-F886F8730946}" type="pres">
      <dgm:prSet presAssocID="{6A583331-AA83-418B-87A8-5F022E78206E}" presName="childNode1tx" presStyleLbl="bgAcc1" presStyleIdx="2" presStyleCnt="4">
        <dgm:presLayoutVars>
          <dgm:bulletEnabled val="1"/>
        </dgm:presLayoutVars>
      </dgm:prSet>
      <dgm:spPr/>
    </dgm:pt>
    <dgm:pt modelId="{CBB5C0F2-9D1A-425F-8E0B-49CEE8380C0F}" type="pres">
      <dgm:prSet presAssocID="{6A583331-AA83-418B-87A8-5F022E78206E}" presName="parentNode1" presStyleLbl="node1" presStyleIdx="2" presStyleCnt="4">
        <dgm:presLayoutVars>
          <dgm:chMax val="1"/>
          <dgm:bulletEnabled val="1"/>
        </dgm:presLayoutVars>
      </dgm:prSet>
      <dgm:spPr/>
    </dgm:pt>
    <dgm:pt modelId="{46E3756F-AA47-4779-B8E6-C697AAC6DF77}" type="pres">
      <dgm:prSet presAssocID="{6A583331-AA83-418B-87A8-5F022E78206E}" presName="connSite1" presStyleCnt="0"/>
      <dgm:spPr/>
    </dgm:pt>
    <dgm:pt modelId="{A5620D09-7680-421A-9DF5-22E83F03BE18}" type="pres">
      <dgm:prSet presAssocID="{30CD45AF-91B2-441E-BBC6-4C96377FC304}" presName="Name9" presStyleLbl="sibTrans2D1" presStyleIdx="2" presStyleCnt="3" custAng="21277926"/>
      <dgm:spPr/>
    </dgm:pt>
    <dgm:pt modelId="{C659511F-254A-45E0-800F-3C6D9B8AF430}" type="pres">
      <dgm:prSet presAssocID="{F22FD19F-6962-4996-B52E-DDC265E4056C}" presName="composite2" presStyleCnt="0"/>
      <dgm:spPr/>
    </dgm:pt>
    <dgm:pt modelId="{CC7070EA-B157-4CD4-A6A0-EB3CE87B2E64}" type="pres">
      <dgm:prSet presAssocID="{F22FD19F-6962-4996-B52E-DDC265E4056C}" presName="dummyNode2" presStyleLbl="node1" presStyleIdx="2" presStyleCnt="4"/>
      <dgm:spPr/>
    </dgm:pt>
    <dgm:pt modelId="{DC2B34F1-9F66-4E75-BB19-3271E2BA3F1E}" type="pres">
      <dgm:prSet presAssocID="{F22FD19F-6962-4996-B52E-DDC265E4056C}" presName="childNode2" presStyleLbl="bgAcc1" presStyleIdx="3" presStyleCnt="4">
        <dgm:presLayoutVars>
          <dgm:bulletEnabled val="1"/>
        </dgm:presLayoutVars>
      </dgm:prSet>
      <dgm:spPr/>
    </dgm:pt>
    <dgm:pt modelId="{4B856BAD-E389-4A77-AED8-4206372E028B}" type="pres">
      <dgm:prSet presAssocID="{F22FD19F-6962-4996-B52E-DDC265E4056C}" presName="childNode2tx" presStyleLbl="bgAcc1" presStyleIdx="3" presStyleCnt="4">
        <dgm:presLayoutVars>
          <dgm:bulletEnabled val="1"/>
        </dgm:presLayoutVars>
      </dgm:prSet>
      <dgm:spPr/>
    </dgm:pt>
    <dgm:pt modelId="{2DA53171-0C2E-41E8-9504-9CF0585B97DF}" type="pres">
      <dgm:prSet presAssocID="{F22FD19F-6962-4996-B52E-DDC265E4056C}" presName="parentNode2" presStyleLbl="node1" presStyleIdx="3" presStyleCnt="4">
        <dgm:presLayoutVars>
          <dgm:chMax val="0"/>
          <dgm:bulletEnabled val="1"/>
        </dgm:presLayoutVars>
      </dgm:prSet>
      <dgm:spPr/>
    </dgm:pt>
    <dgm:pt modelId="{627BEF75-6648-42B7-B672-02C6BB0DAD3E}" type="pres">
      <dgm:prSet presAssocID="{F22FD19F-6962-4996-B52E-DDC265E4056C}" presName="connSite2" presStyleCnt="0"/>
      <dgm:spPr/>
    </dgm:pt>
  </dgm:ptLst>
  <dgm:cxnLst>
    <dgm:cxn modelId="{0B018401-5F1D-4ED1-91DC-6A6D14738A96}" type="presOf" srcId="{6A583331-AA83-418B-87A8-5F022E78206E}" destId="{CBB5C0F2-9D1A-425F-8E0B-49CEE8380C0F}" srcOrd="0" destOrd="0" presId="urn:microsoft.com/office/officeart/2005/8/layout/hProcess4"/>
    <dgm:cxn modelId="{16C37502-34DA-4E64-B3C6-3C43F6FFA621}" type="presOf" srcId="{169DB482-BD9B-4EFA-81F5-756BBED295EF}" destId="{C119BB3E-553E-44A5-AF5A-F886F8730946}" srcOrd="1" destOrd="0" presId="urn:microsoft.com/office/officeart/2005/8/layout/hProcess4"/>
    <dgm:cxn modelId="{340E910D-3960-4EB8-8A7C-27D547A6CF75}" srcId="{6A583331-AA83-418B-87A8-5F022E78206E}" destId="{169DB482-BD9B-4EFA-81F5-756BBED295EF}" srcOrd="0" destOrd="0" parTransId="{23769629-0EE8-4B73-BA25-85757E1956E1}" sibTransId="{BCA2E7AE-548A-4BED-8C1A-99515736E4B6}"/>
    <dgm:cxn modelId="{5EFD3A17-A27D-4ED5-B55B-9E5F35F389E6}" srcId="{B0E7B711-894D-49C5-87E9-0BE4028E08A6}" destId="{E942F723-9036-4DD2-A5D7-51A74D067A47}" srcOrd="1" destOrd="0" parTransId="{9312BD4B-B418-4D29-BCB4-B6843A9C3B3E}" sibTransId="{242362BA-A3B3-4123-ABD3-887CB796E945}"/>
    <dgm:cxn modelId="{ACD32023-AE94-4E7D-901C-2CDCD69336D5}" type="presOf" srcId="{FB0D456F-AC05-472D-A0DD-6B002B0133A5}" destId="{F7F106A8-E0E5-4AB3-B466-2A3C83B826FA}" srcOrd="0" destOrd="0" presId="urn:microsoft.com/office/officeart/2005/8/layout/hProcess4"/>
    <dgm:cxn modelId="{D336C526-AF7F-4D8A-8EE4-4ED769E9E443}" type="presOf" srcId="{F22FD19F-6962-4996-B52E-DDC265E4056C}" destId="{2DA53171-0C2E-41E8-9504-9CF0585B97DF}" srcOrd="0" destOrd="0" presId="urn:microsoft.com/office/officeart/2005/8/layout/hProcess4"/>
    <dgm:cxn modelId="{97FD462D-3E19-47B3-AFBC-B8B13A77B663}" type="presOf" srcId="{424549D5-E6F4-4D5C-97E2-FA33750B9E25}" destId="{9EB369D4-C5B3-41F1-ACF0-A0597BE071B9}" srcOrd="1" destOrd="0" presId="urn:microsoft.com/office/officeart/2005/8/layout/hProcess4"/>
    <dgm:cxn modelId="{80437437-DDDB-41DE-B00B-CD96C599948D}" srcId="{6A583331-AA83-418B-87A8-5F022E78206E}" destId="{E00AC6A1-5158-4543-A152-26D8BEF1AE00}" srcOrd="1" destOrd="0" parTransId="{241CBC49-EA19-4072-BB72-9B3607788E19}" sibTransId="{1BFDDBEF-4607-4BFB-A0DF-7D402373FDC2}"/>
    <dgm:cxn modelId="{91876C3A-F35A-4584-BF30-6146885671FB}" type="presOf" srcId="{FB0D456F-AC05-472D-A0DD-6B002B0133A5}" destId="{67DB4500-00FE-42FD-835D-7314730643EC}" srcOrd="1" destOrd="0" presId="urn:microsoft.com/office/officeart/2005/8/layout/hProcess4"/>
    <dgm:cxn modelId="{2921AA60-9DDD-43BE-8E8C-4BE1B647EB5F}" srcId="{16C6B37B-F390-436A-AB55-6ACA1CCED6C9}" destId="{6A583331-AA83-418B-87A8-5F022E78206E}" srcOrd="2" destOrd="0" parTransId="{D39B7999-4AB4-4FEA-A2BC-B4DE84AE5D7C}" sibTransId="{30CD45AF-91B2-441E-BBC6-4C96377FC304}"/>
    <dgm:cxn modelId="{AD1D7966-B5DA-48FF-B316-E98675A6B706}" type="presOf" srcId="{ED175C37-059C-49F6-95F8-65D85D9B75CA}" destId="{7268E98D-C223-4D53-BF07-CB2442C32D01}" srcOrd="0" destOrd="1" presId="urn:microsoft.com/office/officeart/2005/8/layout/hProcess4"/>
    <dgm:cxn modelId="{8154D548-5FF0-45A3-A360-E69613E4E475}" type="presOf" srcId="{E964D07D-FBEA-4B87-B8AF-1C70D30B1F10}" destId="{4B856BAD-E389-4A77-AED8-4206372E028B}" srcOrd="1" destOrd="0" presId="urn:microsoft.com/office/officeart/2005/8/layout/hProcess4"/>
    <dgm:cxn modelId="{5C41CF71-DB02-4343-9666-B719D0B86171}" type="presOf" srcId="{424549D5-E6F4-4D5C-97E2-FA33750B9E25}" destId="{7268E98D-C223-4D53-BF07-CB2442C32D01}" srcOrd="0" destOrd="0" presId="urn:microsoft.com/office/officeart/2005/8/layout/hProcess4"/>
    <dgm:cxn modelId="{8E2EB253-0318-4D8A-8A8A-95546D9F00B8}" srcId="{E7F06F57-DB53-4F05-A7BD-A4561CE36DAA}" destId="{424549D5-E6F4-4D5C-97E2-FA33750B9E25}" srcOrd="0" destOrd="0" parTransId="{EFEAA408-1A4F-4CE8-8E95-2C4FCEBD83A4}" sibTransId="{FA345156-B099-4E64-A48F-D3CB680F9A97}"/>
    <dgm:cxn modelId="{32569274-D8F7-4FAE-A551-3BFE8ACBD364}" type="presOf" srcId="{ED175C37-059C-49F6-95F8-65D85D9B75CA}" destId="{9EB369D4-C5B3-41F1-ACF0-A0597BE071B9}" srcOrd="1" destOrd="1" presId="urn:microsoft.com/office/officeart/2005/8/layout/hProcess4"/>
    <dgm:cxn modelId="{E4B01376-DF25-46D6-A8DE-D44797BC5C01}" type="presOf" srcId="{E942F723-9036-4DD2-A5D7-51A74D067A47}" destId="{F7F106A8-E0E5-4AB3-B466-2A3C83B826FA}" srcOrd="0" destOrd="1" presId="urn:microsoft.com/office/officeart/2005/8/layout/hProcess4"/>
    <dgm:cxn modelId="{3E8C7E76-96C6-453B-9299-3F5381BFE82C}" type="presOf" srcId="{B0E7B711-894D-49C5-87E9-0BE4028E08A6}" destId="{C0855E13-E0CB-4BC4-92E1-02FEEF5F2769}" srcOrd="0" destOrd="0" presId="urn:microsoft.com/office/officeart/2005/8/layout/hProcess4"/>
    <dgm:cxn modelId="{CF418278-F152-482E-8AAD-FA49267AF4DF}" srcId="{F22FD19F-6962-4996-B52E-DDC265E4056C}" destId="{485D8AAC-ED86-4033-B71A-6EEB12CA353C}" srcOrd="1" destOrd="0" parTransId="{FCA52451-39B4-46C3-A06B-93407627E6ED}" sibTransId="{7D46BC63-9E36-48B3-8140-6E9EC570D3CB}"/>
    <dgm:cxn modelId="{550ECF80-DAA8-4D14-8DF5-C9FA04DAF2AF}" type="presOf" srcId="{16C6B37B-F390-436A-AB55-6ACA1CCED6C9}" destId="{EF42BBFA-D88F-498F-8037-84DE120CD5C7}" srcOrd="0" destOrd="0" presId="urn:microsoft.com/office/officeart/2005/8/layout/hProcess4"/>
    <dgm:cxn modelId="{68493891-4F94-4A23-BBDD-C97FC147AC78}" type="presOf" srcId="{E7F06F57-DB53-4F05-A7BD-A4561CE36DAA}" destId="{A3A11F67-7E8C-43B6-BA9B-B2F005D8651C}" srcOrd="0" destOrd="0" presId="urn:microsoft.com/office/officeart/2005/8/layout/hProcess4"/>
    <dgm:cxn modelId="{ED4C12A3-6A39-48D0-B061-ABE6A6AAE89A}" type="presOf" srcId="{9E9FF25C-88A7-408D-8DE7-F89E4D520895}" destId="{5D6ABF9D-2F52-4EC8-9115-0FB876D56DC8}" srcOrd="0" destOrd="0" presId="urn:microsoft.com/office/officeart/2005/8/layout/hProcess4"/>
    <dgm:cxn modelId="{5F5A25AF-37B5-427B-AD5C-2FFF2BDCE0EB}" srcId="{B0E7B711-894D-49C5-87E9-0BE4028E08A6}" destId="{FB0D456F-AC05-472D-A0DD-6B002B0133A5}" srcOrd="0" destOrd="0" parTransId="{71D8FDE9-AEBC-4148-8726-153ABED456BC}" sibTransId="{9EF5DE26-C64B-48D1-B72D-BB9BBF262E7E}"/>
    <dgm:cxn modelId="{653F14C3-03E9-45CF-98F8-33E17883A14C}" srcId="{F22FD19F-6962-4996-B52E-DDC265E4056C}" destId="{E964D07D-FBEA-4B87-B8AF-1C70D30B1F10}" srcOrd="0" destOrd="0" parTransId="{C70C4761-8A52-42AC-9851-52F87FF5A309}" sibTransId="{3C857231-332F-46C9-9703-99D642B03E74}"/>
    <dgm:cxn modelId="{028B8EC3-C242-44F4-889C-B2B09A09E1C6}" type="presOf" srcId="{485D8AAC-ED86-4033-B71A-6EEB12CA353C}" destId="{4B856BAD-E389-4A77-AED8-4206372E028B}" srcOrd="1" destOrd="1" presId="urn:microsoft.com/office/officeart/2005/8/layout/hProcess4"/>
    <dgm:cxn modelId="{AB90CDCC-3E53-48B2-A9BE-45210CFD2A4C}" type="presOf" srcId="{485D8AAC-ED86-4033-B71A-6EEB12CA353C}" destId="{DC2B34F1-9F66-4E75-BB19-3271E2BA3F1E}" srcOrd="0" destOrd="1" presId="urn:microsoft.com/office/officeart/2005/8/layout/hProcess4"/>
    <dgm:cxn modelId="{32F5BED9-5DDE-47FF-A76F-C72BF75D9FA7}" type="presOf" srcId="{E964D07D-FBEA-4B87-B8AF-1C70D30B1F10}" destId="{DC2B34F1-9F66-4E75-BB19-3271E2BA3F1E}" srcOrd="0" destOrd="0" presId="urn:microsoft.com/office/officeart/2005/8/layout/hProcess4"/>
    <dgm:cxn modelId="{1D4051DA-D9DF-4B37-8BE1-E8B0D08D2C17}" type="presOf" srcId="{30CD45AF-91B2-441E-BBC6-4C96377FC304}" destId="{A5620D09-7680-421A-9DF5-22E83F03BE18}" srcOrd="0" destOrd="0" presId="urn:microsoft.com/office/officeart/2005/8/layout/hProcess4"/>
    <dgm:cxn modelId="{336864E0-7248-4B71-8153-6235AD6BD302}" srcId="{16C6B37B-F390-436A-AB55-6ACA1CCED6C9}" destId="{B0E7B711-894D-49C5-87E9-0BE4028E08A6}" srcOrd="1" destOrd="0" parTransId="{02F474B2-3927-4396-92B2-9C0CED839D0F}" sibTransId="{2A131956-0927-4E71-83C5-009620EC6121}"/>
    <dgm:cxn modelId="{BF9135EB-B522-4737-8BBA-C12B9AC22F29}" srcId="{16C6B37B-F390-436A-AB55-6ACA1CCED6C9}" destId="{E7F06F57-DB53-4F05-A7BD-A4561CE36DAA}" srcOrd="0" destOrd="0" parTransId="{4880A528-4F17-4654-AE2C-781F56C70F52}" sibTransId="{9E9FF25C-88A7-408D-8DE7-F89E4D520895}"/>
    <dgm:cxn modelId="{E821F4EB-F368-479A-A290-3719E405AA95}" type="presOf" srcId="{E942F723-9036-4DD2-A5D7-51A74D067A47}" destId="{67DB4500-00FE-42FD-835D-7314730643EC}" srcOrd="1" destOrd="1" presId="urn:microsoft.com/office/officeart/2005/8/layout/hProcess4"/>
    <dgm:cxn modelId="{5AB90EEC-1272-4F39-8DD5-74A511606672}" type="presOf" srcId="{169DB482-BD9B-4EFA-81F5-756BBED295EF}" destId="{BF39F15E-B01B-4F79-88C8-9BF9CDAC1A95}" srcOrd="0" destOrd="0" presId="urn:microsoft.com/office/officeart/2005/8/layout/hProcess4"/>
    <dgm:cxn modelId="{E666ECF0-B120-4F89-9D00-CCC874689747}" srcId="{16C6B37B-F390-436A-AB55-6ACA1CCED6C9}" destId="{F22FD19F-6962-4996-B52E-DDC265E4056C}" srcOrd="3" destOrd="0" parTransId="{7CB290EA-D9F1-4932-BAC4-651E9F2D1008}" sibTransId="{0CBD47F5-011F-42AE-A0A9-7A9A8E8CA685}"/>
    <dgm:cxn modelId="{F09DD0F6-9E25-452F-9865-A1663539556F}" type="presOf" srcId="{E00AC6A1-5158-4543-A152-26D8BEF1AE00}" destId="{C119BB3E-553E-44A5-AF5A-F886F8730946}" srcOrd="1" destOrd="1" presId="urn:microsoft.com/office/officeart/2005/8/layout/hProcess4"/>
    <dgm:cxn modelId="{ACEC0EF7-853D-45D3-8951-372F1C03F836}" type="presOf" srcId="{E00AC6A1-5158-4543-A152-26D8BEF1AE00}" destId="{BF39F15E-B01B-4F79-88C8-9BF9CDAC1A95}" srcOrd="0" destOrd="1" presId="urn:microsoft.com/office/officeart/2005/8/layout/hProcess4"/>
    <dgm:cxn modelId="{956F26FE-1C2F-4F17-A70A-14635B7C8515}" type="presOf" srcId="{2A131956-0927-4E71-83C5-009620EC6121}" destId="{9FC7A72F-E4E2-4643-ACF6-F4D5E816A799}" srcOrd="0" destOrd="0" presId="urn:microsoft.com/office/officeart/2005/8/layout/hProcess4"/>
    <dgm:cxn modelId="{109DC9FF-09D6-4810-9FFE-880F9FD4AD05}" srcId="{E7F06F57-DB53-4F05-A7BD-A4561CE36DAA}" destId="{ED175C37-059C-49F6-95F8-65D85D9B75CA}" srcOrd="1" destOrd="0" parTransId="{FCAF0DCB-5665-4C31-A9FC-D369BE94FAFD}" sibTransId="{23A5DA16-32C8-41F8-92FE-DFE20BB30AD3}"/>
    <dgm:cxn modelId="{8C9944A4-6296-45EA-A67B-921D6E46EE55}" type="presParOf" srcId="{EF42BBFA-D88F-498F-8037-84DE120CD5C7}" destId="{20B8311F-F5D2-43EA-BD7D-7D07224D5369}" srcOrd="0" destOrd="0" presId="urn:microsoft.com/office/officeart/2005/8/layout/hProcess4"/>
    <dgm:cxn modelId="{E15FBBD7-6736-4231-84A6-33CAA8CCECC2}" type="presParOf" srcId="{EF42BBFA-D88F-498F-8037-84DE120CD5C7}" destId="{FB7426C4-3307-477B-B44A-D08448442CE3}" srcOrd="1" destOrd="0" presId="urn:microsoft.com/office/officeart/2005/8/layout/hProcess4"/>
    <dgm:cxn modelId="{2EE14DE6-14DA-42EC-AE75-C2B73218AB77}" type="presParOf" srcId="{EF42BBFA-D88F-498F-8037-84DE120CD5C7}" destId="{10EE4B6F-4E4F-453F-A978-94F7D37E5CE9}" srcOrd="2" destOrd="0" presId="urn:microsoft.com/office/officeart/2005/8/layout/hProcess4"/>
    <dgm:cxn modelId="{A1C28F7B-5838-46E7-82AD-E25281A40C40}" type="presParOf" srcId="{10EE4B6F-4E4F-453F-A978-94F7D37E5CE9}" destId="{32C0ACD3-AC7F-4537-8193-C762B48D232D}" srcOrd="0" destOrd="0" presId="urn:microsoft.com/office/officeart/2005/8/layout/hProcess4"/>
    <dgm:cxn modelId="{22AABA07-A0A3-4561-896C-9DB1B8F6A9DE}" type="presParOf" srcId="{32C0ACD3-AC7F-4537-8193-C762B48D232D}" destId="{5145ABC0-D49D-4C5E-8FBD-09C200D26993}" srcOrd="0" destOrd="0" presId="urn:microsoft.com/office/officeart/2005/8/layout/hProcess4"/>
    <dgm:cxn modelId="{C0760C65-5F68-45D0-B1D0-2E58960049F0}" type="presParOf" srcId="{32C0ACD3-AC7F-4537-8193-C762B48D232D}" destId="{7268E98D-C223-4D53-BF07-CB2442C32D01}" srcOrd="1" destOrd="0" presId="urn:microsoft.com/office/officeart/2005/8/layout/hProcess4"/>
    <dgm:cxn modelId="{D8A0B3CE-CFA2-4711-8CDE-5C176ECD5418}" type="presParOf" srcId="{32C0ACD3-AC7F-4537-8193-C762B48D232D}" destId="{9EB369D4-C5B3-41F1-ACF0-A0597BE071B9}" srcOrd="2" destOrd="0" presId="urn:microsoft.com/office/officeart/2005/8/layout/hProcess4"/>
    <dgm:cxn modelId="{312F898B-B2C5-438F-8C9E-BCE85E0D5179}" type="presParOf" srcId="{32C0ACD3-AC7F-4537-8193-C762B48D232D}" destId="{A3A11F67-7E8C-43B6-BA9B-B2F005D8651C}" srcOrd="3" destOrd="0" presId="urn:microsoft.com/office/officeart/2005/8/layout/hProcess4"/>
    <dgm:cxn modelId="{C9458FAD-A8C6-424F-BC71-6C07E3D417BE}" type="presParOf" srcId="{32C0ACD3-AC7F-4537-8193-C762B48D232D}" destId="{A0BC917F-8172-42B1-8A9F-E3C59143DEAA}" srcOrd="4" destOrd="0" presId="urn:microsoft.com/office/officeart/2005/8/layout/hProcess4"/>
    <dgm:cxn modelId="{BE73BC17-1A7D-443E-B153-04D31137A649}" type="presParOf" srcId="{10EE4B6F-4E4F-453F-A978-94F7D37E5CE9}" destId="{5D6ABF9D-2F52-4EC8-9115-0FB876D56DC8}" srcOrd="1" destOrd="0" presId="urn:microsoft.com/office/officeart/2005/8/layout/hProcess4"/>
    <dgm:cxn modelId="{6AB8AB5A-A455-46D9-BB2F-58DE889945D9}" type="presParOf" srcId="{10EE4B6F-4E4F-453F-A978-94F7D37E5CE9}" destId="{FC7F032C-5CF5-48AF-B81E-6AB9A0E3FC01}" srcOrd="2" destOrd="0" presId="urn:microsoft.com/office/officeart/2005/8/layout/hProcess4"/>
    <dgm:cxn modelId="{8AE40769-F9D3-4D75-98D2-B0A114C1FB10}" type="presParOf" srcId="{FC7F032C-5CF5-48AF-B81E-6AB9A0E3FC01}" destId="{7646726A-9650-4154-A975-ED66E0897F22}" srcOrd="0" destOrd="0" presId="urn:microsoft.com/office/officeart/2005/8/layout/hProcess4"/>
    <dgm:cxn modelId="{EEB39E30-219E-4BD7-9858-E584DF60C941}" type="presParOf" srcId="{FC7F032C-5CF5-48AF-B81E-6AB9A0E3FC01}" destId="{F7F106A8-E0E5-4AB3-B466-2A3C83B826FA}" srcOrd="1" destOrd="0" presId="urn:microsoft.com/office/officeart/2005/8/layout/hProcess4"/>
    <dgm:cxn modelId="{EBB6A251-4BE7-4779-B024-4475664A338E}" type="presParOf" srcId="{FC7F032C-5CF5-48AF-B81E-6AB9A0E3FC01}" destId="{67DB4500-00FE-42FD-835D-7314730643EC}" srcOrd="2" destOrd="0" presId="urn:microsoft.com/office/officeart/2005/8/layout/hProcess4"/>
    <dgm:cxn modelId="{287171F0-5149-43D1-9319-518013889F8F}" type="presParOf" srcId="{FC7F032C-5CF5-48AF-B81E-6AB9A0E3FC01}" destId="{C0855E13-E0CB-4BC4-92E1-02FEEF5F2769}" srcOrd="3" destOrd="0" presId="urn:microsoft.com/office/officeart/2005/8/layout/hProcess4"/>
    <dgm:cxn modelId="{F7D3C408-DCE4-42B2-A191-B93115EBA6D2}" type="presParOf" srcId="{FC7F032C-5CF5-48AF-B81E-6AB9A0E3FC01}" destId="{D01968F7-BD81-45DC-8607-E63D9383595D}" srcOrd="4" destOrd="0" presId="urn:microsoft.com/office/officeart/2005/8/layout/hProcess4"/>
    <dgm:cxn modelId="{1140D865-8AE6-4FE6-9F51-278E1C5E6429}" type="presParOf" srcId="{10EE4B6F-4E4F-453F-A978-94F7D37E5CE9}" destId="{9FC7A72F-E4E2-4643-ACF6-F4D5E816A799}" srcOrd="3" destOrd="0" presId="urn:microsoft.com/office/officeart/2005/8/layout/hProcess4"/>
    <dgm:cxn modelId="{D83AC530-24D8-4CF7-8E2F-BC4D355733BB}" type="presParOf" srcId="{10EE4B6F-4E4F-453F-A978-94F7D37E5CE9}" destId="{F5DAA1B1-4139-4F63-B593-A8844B11F736}" srcOrd="4" destOrd="0" presId="urn:microsoft.com/office/officeart/2005/8/layout/hProcess4"/>
    <dgm:cxn modelId="{4C49769B-6D93-4924-A963-B3FF54E00A37}" type="presParOf" srcId="{F5DAA1B1-4139-4F63-B593-A8844B11F736}" destId="{842C573E-7E8C-47F5-B60D-A61B7E961079}" srcOrd="0" destOrd="0" presId="urn:microsoft.com/office/officeart/2005/8/layout/hProcess4"/>
    <dgm:cxn modelId="{40B53381-FBA5-4A32-87F5-8EDDED0C1826}" type="presParOf" srcId="{F5DAA1B1-4139-4F63-B593-A8844B11F736}" destId="{BF39F15E-B01B-4F79-88C8-9BF9CDAC1A95}" srcOrd="1" destOrd="0" presId="urn:microsoft.com/office/officeart/2005/8/layout/hProcess4"/>
    <dgm:cxn modelId="{B5F40436-85A7-42F3-87CC-B9AC32F4A66D}" type="presParOf" srcId="{F5DAA1B1-4139-4F63-B593-A8844B11F736}" destId="{C119BB3E-553E-44A5-AF5A-F886F8730946}" srcOrd="2" destOrd="0" presId="urn:microsoft.com/office/officeart/2005/8/layout/hProcess4"/>
    <dgm:cxn modelId="{96562CE2-EEAB-4032-9B2E-50C371AB6726}" type="presParOf" srcId="{F5DAA1B1-4139-4F63-B593-A8844B11F736}" destId="{CBB5C0F2-9D1A-425F-8E0B-49CEE8380C0F}" srcOrd="3" destOrd="0" presId="urn:microsoft.com/office/officeart/2005/8/layout/hProcess4"/>
    <dgm:cxn modelId="{C687F04A-414C-47FC-90E5-93A30F73BDA2}" type="presParOf" srcId="{F5DAA1B1-4139-4F63-B593-A8844B11F736}" destId="{46E3756F-AA47-4779-B8E6-C697AAC6DF77}" srcOrd="4" destOrd="0" presId="urn:microsoft.com/office/officeart/2005/8/layout/hProcess4"/>
    <dgm:cxn modelId="{56062E57-54E9-4501-9CE3-9EE18F4D6164}" type="presParOf" srcId="{10EE4B6F-4E4F-453F-A978-94F7D37E5CE9}" destId="{A5620D09-7680-421A-9DF5-22E83F03BE18}" srcOrd="5" destOrd="0" presId="urn:microsoft.com/office/officeart/2005/8/layout/hProcess4"/>
    <dgm:cxn modelId="{1B69E191-B0E9-4510-A76C-3E9E7F6CA708}" type="presParOf" srcId="{10EE4B6F-4E4F-453F-A978-94F7D37E5CE9}" destId="{C659511F-254A-45E0-800F-3C6D9B8AF430}" srcOrd="6" destOrd="0" presId="urn:microsoft.com/office/officeart/2005/8/layout/hProcess4"/>
    <dgm:cxn modelId="{7FE33983-05E0-4E9F-BE83-79B643D72F13}" type="presParOf" srcId="{C659511F-254A-45E0-800F-3C6D9B8AF430}" destId="{CC7070EA-B157-4CD4-A6A0-EB3CE87B2E64}" srcOrd="0" destOrd="0" presId="urn:microsoft.com/office/officeart/2005/8/layout/hProcess4"/>
    <dgm:cxn modelId="{B7FE863F-4293-4DA1-AECE-B6DD63B71E4C}" type="presParOf" srcId="{C659511F-254A-45E0-800F-3C6D9B8AF430}" destId="{DC2B34F1-9F66-4E75-BB19-3271E2BA3F1E}" srcOrd="1" destOrd="0" presId="urn:microsoft.com/office/officeart/2005/8/layout/hProcess4"/>
    <dgm:cxn modelId="{03823392-E178-4A07-9A37-936342DA2831}" type="presParOf" srcId="{C659511F-254A-45E0-800F-3C6D9B8AF430}" destId="{4B856BAD-E389-4A77-AED8-4206372E028B}" srcOrd="2" destOrd="0" presId="urn:microsoft.com/office/officeart/2005/8/layout/hProcess4"/>
    <dgm:cxn modelId="{04A98910-F1D3-41B8-978D-68E8B05270DF}" type="presParOf" srcId="{C659511F-254A-45E0-800F-3C6D9B8AF430}" destId="{2DA53171-0C2E-41E8-9504-9CF0585B97DF}" srcOrd="3" destOrd="0" presId="urn:microsoft.com/office/officeart/2005/8/layout/hProcess4"/>
    <dgm:cxn modelId="{B484162F-EAD1-4C16-867E-3487E0A32EBC}" type="presParOf" srcId="{C659511F-254A-45E0-800F-3C6D9B8AF430}" destId="{627BEF75-6648-42B7-B672-02C6BB0DAD3E}" srcOrd="4" destOrd="0" presId="urn:microsoft.com/office/officeart/2005/8/layout/h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000165-E050-41F2-BA5D-DD67655EAC9F}">
      <dsp:nvSpPr>
        <dsp:cNvPr id="0" name=""/>
        <dsp:cNvSpPr/>
      </dsp:nvSpPr>
      <dsp:spPr>
        <a:xfrm>
          <a:off x="504051" y="1472087"/>
          <a:ext cx="3600001" cy="3600011"/>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b" anchorCtr="0">
          <a:noAutofit/>
        </a:bodyPr>
        <a:lstStyle/>
        <a:p>
          <a:pPr marL="0" lvl="0" indent="0" algn="l" defTabSz="800100">
            <a:lnSpc>
              <a:spcPct val="90000"/>
            </a:lnSpc>
            <a:spcBef>
              <a:spcPct val="0"/>
            </a:spcBef>
            <a:spcAft>
              <a:spcPct val="35000"/>
            </a:spcAft>
            <a:buNone/>
          </a:pPr>
          <a:r>
            <a:rPr lang="pl-PL" sz="1800" b="1" kern="1200" dirty="0"/>
            <a:t>Społeczeństwo</a:t>
          </a:r>
        </a:p>
        <a:p>
          <a:pPr lvl="0" algn="l" defTabSz="800100">
            <a:lnSpc>
              <a:spcPct val="90000"/>
            </a:lnSpc>
            <a:spcBef>
              <a:spcPct val="0"/>
            </a:spcBef>
            <a:spcAft>
              <a:spcPct val="35000"/>
            </a:spcAft>
            <a:buNone/>
            <a:tabLst>
              <a:tab pos="990600" algn="ctr"/>
            </a:tabLst>
          </a:pPr>
          <a:r>
            <a:rPr lang="pl-PL" sz="1800" b="1" kern="1200" dirty="0"/>
            <a:t>	</a:t>
          </a:r>
          <a:r>
            <a:rPr lang="pl-PL" sz="1200" kern="1200" dirty="0"/>
            <a:t>Poziom życia</a:t>
          </a:r>
        </a:p>
        <a:p>
          <a:pPr lvl="0" algn="l" defTabSz="800100">
            <a:lnSpc>
              <a:spcPct val="90000"/>
            </a:lnSpc>
            <a:spcBef>
              <a:spcPct val="0"/>
            </a:spcBef>
            <a:spcAft>
              <a:spcPct val="35000"/>
            </a:spcAft>
            <a:buNone/>
            <a:tabLst>
              <a:tab pos="990600" algn="ctr"/>
            </a:tabLst>
          </a:pPr>
          <a:r>
            <a:rPr lang="pl-PL" sz="1200" kern="1200" dirty="0"/>
            <a:t>	Edukacja</a:t>
          </a:r>
        </a:p>
        <a:p>
          <a:pPr lvl="0" algn="l" defTabSz="800100">
            <a:lnSpc>
              <a:spcPct val="90000"/>
            </a:lnSpc>
            <a:spcBef>
              <a:spcPct val="0"/>
            </a:spcBef>
            <a:spcAft>
              <a:spcPct val="35000"/>
            </a:spcAft>
            <a:buNone/>
            <a:tabLst>
              <a:tab pos="990600" algn="ctr"/>
            </a:tabLst>
          </a:pPr>
          <a:r>
            <a:rPr lang="pl-PL" sz="1200" kern="1200" dirty="0"/>
            <a:t>	Aspekty socjalne</a:t>
          </a:r>
        </a:p>
        <a:p>
          <a:pPr lvl="0" algn="l" defTabSz="800100">
            <a:lnSpc>
              <a:spcPct val="90000"/>
            </a:lnSpc>
            <a:spcBef>
              <a:spcPct val="0"/>
            </a:spcBef>
            <a:spcAft>
              <a:spcPct val="35000"/>
            </a:spcAft>
            <a:buNone/>
            <a:tabLst>
              <a:tab pos="990600" algn="ctr"/>
            </a:tabLst>
          </a:pPr>
          <a:r>
            <a:rPr lang="pl-PL" sz="1200" kern="1200" dirty="0"/>
            <a:t>	Równe szanse</a:t>
          </a:r>
        </a:p>
      </dsp:txBody>
      <dsp:txXfrm>
        <a:off x="1031259" y="1999296"/>
        <a:ext cx="2545585" cy="2545593"/>
      </dsp:txXfrm>
    </dsp:sp>
    <dsp:sp modelId="{9BADE9F1-4A43-47B2-9A36-F987E82B0809}">
      <dsp:nvSpPr>
        <dsp:cNvPr id="0" name=""/>
        <dsp:cNvSpPr/>
      </dsp:nvSpPr>
      <dsp:spPr>
        <a:xfrm>
          <a:off x="2952318" y="1512174"/>
          <a:ext cx="3600001" cy="3600011"/>
        </a:xfrm>
        <a:prstGeom prst="ellipse">
          <a:avLst/>
        </a:prstGeom>
        <a:solidFill>
          <a:schemeClr val="accent5">
            <a:alpha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b" anchorCtr="0">
          <a:noAutofit/>
        </a:bodyPr>
        <a:lstStyle/>
        <a:p>
          <a:pPr marL="0" lvl="0" indent="0" algn="r" defTabSz="800100">
            <a:lnSpc>
              <a:spcPct val="90000"/>
            </a:lnSpc>
            <a:spcBef>
              <a:spcPct val="0"/>
            </a:spcBef>
            <a:spcAft>
              <a:spcPct val="35000"/>
            </a:spcAft>
            <a:buNone/>
            <a:tabLst/>
          </a:pPr>
          <a:r>
            <a:rPr lang="pl-PL" sz="1800" b="1" kern="1200" dirty="0"/>
            <a:t>	Gospodarka</a:t>
          </a:r>
        </a:p>
        <a:p>
          <a:pPr marL="266700" lvl="0" indent="447675" algn="ctr" defTabSz="800100">
            <a:lnSpc>
              <a:spcPct val="90000"/>
            </a:lnSpc>
            <a:spcBef>
              <a:spcPct val="0"/>
            </a:spcBef>
            <a:spcAft>
              <a:spcPct val="35000"/>
            </a:spcAft>
            <a:buNone/>
          </a:pPr>
          <a:r>
            <a:rPr lang="pl-PL" sz="1200" kern="1200" dirty="0"/>
            <a:t>Zyski</a:t>
          </a:r>
        </a:p>
        <a:p>
          <a:pPr marL="266700" lvl="0" indent="447675" algn="ctr" defTabSz="800100">
            <a:lnSpc>
              <a:spcPct val="90000"/>
            </a:lnSpc>
            <a:spcBef>
              <a:spcPct val="0"/>
            </a:spcBef>
            <a:spcAft>
              <a:spcPct val="35000"/>
            </a:spcAft>
            <a:buNone/>
          </a:pPr>
          <a:r>
            <a:rPr lang="pl-PL" sz="1200" kern="1200" dirty="0"/>
            <a:t>Ograniczanie kosztów</a:t>
          </a:r>
        </a:p>
        <a:p>
          <a:pPr marL="266700" lvl="0" indent="447675" algn="ctr" defTabSz="800100">
            <a:lnSpc>
              <a:spcPct val="90000"/>
            </a:lnSpc>
            <a:spcBef>
              <a:spcPct val="0"/>
            </a:spcBef>
            <a:spcAft>
              <a:spcPct val="35000"/>
            </a:spcAft>
            <a:buNone/>
          </a:pPr>
          <a:r>
            <a:rPr lang="pl-PL" sz="1200" kern="1200" dirty="0"/>
            <a:t>Wzrost gospodarczy</a:t>
          </a:r>
        </a:p>
        <a:p>
          <a:pPr marL="266700" lvl="0" indent="447675" algn="ctr" defTabSz="800100">
            <a:lnSpc>
              <a:spcPct val="90000"/>
            </a:lnSpc>
            <a:spcBef>
              <a:spcPct val="0"/>
            </a:spcBef>
            <a:spcAft>
              <a:spcPct val="35000"/>
            </a:spcAft>
            <a:buNone/>
          </a:pPr>
          <a:r>
            <a:rPr lang="pl-PL" sz="1200" kern="1200" dirty="0"/>
            <a:t>Badania i rozwój</a:t>
          </a:r>
        </a:p>
        <a:p>
          <a:pPr marL="266700" lvl="0" indent="447675" algn="ctr" defTabSz="800100">
            <a:lnSpc>
              <a:spcPct val="90000"/>
            </a:lnSpc>
            <a:spcBef>
              <a:spcPct val="0"/>
            </a:spcBef>
            <a:spcAft>
              <a:spcPct val="35000"/>
            </a:spcAft>
            <a:buNone/>
          </a:pPr>
          <a:endParaRPr lang="pl-PL" sz="1200" kern="1200" dirty="0"/>
        </a:p>
      </dsp:txBody>
      <dsp:txXfrm>
        <a:off x="3479526" y="2039383"/>
        <a:ext cx="2545585" cy="2545593"/>
      </dsp:txXfrm>
    </dsp:sp>
    <dsp:sp modelId="{20E019EE-6AE0-44F5-B0B2-D9FA0DF6D4C7}">
      <dsp:nvSpPr>
        <dsp:cNvPr id="0" name=""/>
        <dsp:cNvSpPr/>
      </dsp:nvSpPr>
      <dsp:spPr>
        <a:xfrm>
          <a:off x="1800587" y="72022"/>
          <a:ext cx="3600001" cy="3600011"/>
        </a:xfrm>
        <a:prstGeom prst="ellipse">
          <a:avLst/>
        </a:prstGeom>
        <a:solidFill>
          <a:schemeClr val="accent3">
            <a:alpha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t" anchorCtr="0">
          <a:noAutofit/>
        </a:bodyPr>
        <a:lstStyle/>
        <a:p>
          <a:pPr marL="0" lvl="0" indent="0" algn="ctr" defTabSz="800100">
            <a:lnSpc>
              <a:spcPct val="90000"/>
            </a:lnSpc>
            <a:spcBef>
              <a:spcPct val="0"/>
            </a:spcBef>
            <a:spcAft>
              <a:spcPct val="35000"/>
            </a:spcAft>
            <a:buNone/>
          </a:pPr>
          <a:r>
            <a:rPr lang="pl-PL" sz="1800" b="1" kern="1200" dirty="0"/>
            <a:t>Środowisko</a:t>
          </a:r>
        </a:p>
        <a:p>
          <a:pPr marL="0" lvl="0" indent="0" algn="ctr" defTabSz="800100">
            <a:lnSpc>
              <a:spcPct val="90000"/>
            </a:lnSpc>
            <a:spcBef>
              <a:spcPct val="0"/>
            </a:spcBef>
            <a:spcAft>
              <a:spcPct val="35000"/>
            </a:spcAft>
            <a:buNone/>
          </a:pPr>
          <a:r>
            <a:rPr lang="pl-PL" sz="1200" kern="1200" dirty="0"/>
            <a:t>Użycie surowców naturalnych</a:t>
          </a:r>
        </a:p>
        <a:p>
          <a:pPr marL="0" lvl="0" indent="0" algn="ctr" defTabSz="800100">
            <a:lnSpc>
              <a:spcPct val="90000"/>
            </a:lnSpc>
            <a:spcBef>
              <a:spcPct val="0"/>
            </a:spcBef>
            <a:spcAft>
              <a:spcPct val="35000"/>
            </a:spcAft>
            <a:buNone/>
          </a:pPr>
          <a:r>
            <a:rPr lang="pl-PL" sz="1200" kern="1200" dirty="0"/>
            <a:t>Zarządzanie środowiskiem</a:t>
          </a:r>
        </a:p>
        <a:p>
          <a:pPr marL="0" lvl="0" indent="0" algn="ctr" defTabSz="800100">
            <a:lnSpc>
              <a:spcPct val="90000"/>
            </a:lnSpc>
            <a:spcBef>
              <a:spcPct val="0"/>
            </a:spcBef>
            <a:spcAft>
              <a:spcPct val="35000"/>
            </a:spcAft>
            <a:buNone/>
          </a:pPr>
          <a:r>
            <a:rPr lang="pl-PL" sz="1200" kern="1200" dirty="0"/>
            <a:t>Zapobieganie zanieczyszczeniom (powietrze, woda, gleba, odpady)</a:t>
          </a:r>
        </a:p>
      </dsp:txBody>
      <dsp:txXfrm>
        <a:off x="2327795" y="599231"/>
        <a:ext cx="2545585" cy="254559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68E98D-C223-4D53-BF07-CB2442C32D01}">
      <dsp:nvSpPr>
        <dsp:cNvPr id="0" name=""/>
        <dsp:cNvSpPr/>
      </dsp:nvSpPr>
      <dsp:spPr>
        <a:xfrm>
          <a:off x="1124" y="1344726"/>
          <a:ext cx="1628284" cy="1342994"/>
        </a:xfrm>
        <a:prstGeom prst="roundRect">
          <a:avLst>
            <a:gd name="adj" fmla="val 10000"/>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114300" lvl="1" indent="-114300" algn="l" defTabSz="622300">
            <a:lnSpc>
              <a:spcPct val="90000"/>
            </a:lnSpc>
            <a:spcBef>
              <a:spcPct val="0"/>
            </a:spcBef>
            <a:spcAft>
              <a:spcPct val="15000"/>
            </a:spcAft>
            <a:buChar char="•"/>
          </a:pPr>
          <a:r>
            <a:rPr lang="pl-PL" sz="1400" kern="1200" dirty="0"/>
            <a:t>Wydobycie surowców</a:t>
          </a:r>
        </a:p>
        <a:p>
          <a:pPr marL="114300" lvl="1" indent="-114300" algn="l" defTabSz="622300">
            <a:lnSpc>
              <a:spcPct val="90000"/>
            </a:lnSpc>
            <a:spcBef>
              <a:spcPct val="0"/>
            </a:spcBef>
            <a:spcAft>
              <a:spcPct val="15000"/>
            </a:spcAft>
            <a:buChar char="•"/>
          </a:pPr>
          <a:r>
            <a:rPr lang="pl-PL" sz="1400" kern="1200" dirty="0"/>
            <a:t>Przetwarzanie</a:t>
          </a:r>
        </a:p>
      </dsp:txBody>
      <dsp:txXfrm>
        <a:off x="32030" y="1375632"/>
        <a:ext cx="1566472" cy="993397"/>
      </dsp:txXfrm>
    </dsp:sp>
    <dsp:sp modelId="{5D6ABF9D-2F52-4EC8-9115-0FB876D56DC8}">
      <dsp:nvSpPr>
        <dsp:cNvPr id="0" name=""/>
        <dsp:cNvSpPr/>
      </dsp:nvSpPr>
      <dsp:spPr>
        <a:xfrm>
          <a:off x="914902" y="1660004"/>
          <a:ext cx="1802465" cy="1802465"/>
        </a:xfrm>
        <a:prstGeom prst="leftCircularArrow">
          <a:avLst>
            <a:gd name="adj1" fmla="val 3192"/>
            <a:gd name="adj2" fmla="val 393121"/>
            <a:gd name="adj3" fmla="val 2168632"/>
            <a:gd name="adj4" fmla="val 9024489"/>
            <a:gd name="adj5" fmla="val 3724"/>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3A11F67-7E8C-43B6-BA9B-B2F005D8651C}">
      <dsp:nvSpPr>
        <dsp:cNvPr id="0" name=""/>
        <dsp:cNvSpPr/>
      </dsp:nvSpPr>
      <dsp:spPr>
        <a:xfrm>
          <a:off x="362965" y="2399936"/>
          <a:ext cx="1447364" cy="575568"/>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pl-PL" sz="1400" kern="1200" dirty="0"/>
            <a:t>Produkcja materiału</a:t>
          </a:r>
        </a:p>
      </dsp:txBody>
      <dsp:txXfrm>
        <a:off x="379823" y="2416794"/>
        <a:ext cx="1413648" cy="541852"/>
      </dsp:txXfrm>
    </dsp:sp>
    <dsp:sp modelId="{F7F106A8-E0E5-4AB3-B466-2A3C83B826FA}">
      <dsp:nvSpPr>
        <dsp:cNvPr id="0" name=""/>
        <dsp:cNvSpPr/>
      </dsp:nvSpPr>
      <dsp:spPr>
        <a:xfrm>
          <a:off x="2084274" y="1344726"/>
          <a:ext cx="1628284" cy="1342994"/>
        </a:xfrm>
        <a:prstGeom prst="roundRect">
          <a:avLst>
            <a:gd name="adj" fmla="val 10000"/>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0" rIns="0" bIns="0" numCol="1" spcCol="1270" anchor="t" anchorCtr="0">
          <a:noAutofit/>
        </a:bodyPr>
        <a:lstStyle/>
        <a:p>
          <a:pPr marL="114300" lvl="1" indent="-114300" algn="l" defTabSz="622300">
            <a:lnSpc>
              <a:spcPct val="90000"/>
            </a:lnSpc>
            <a:spcBef>
              <a:spcPct val="0"/>
            </a:spcBef>
            <a:spcAft>
              <a:spcPct val="15000"/>
            </a:spcAft>
            <a:buChar char="•"/>
          </a:pPr>
          <a:r>
            <a:rPr lang="pl-PL" sz="1400" kern="1200" dirty="0"/>
            <a:t>Budowa dodatkowego wyposażenia</a:t>
          </a:r>
        </a:p>
        <a:p>
          <a:pPr marL="114300" lvl="1" indent="-114300" algn="l" defTabSz="622300">
            <a:lnSpc>
              <a:spcPct val="90000"/>
            </a:lnSpc>
            <a:spcBef>
              <a:spcPct val="0"/>
            </a:spcBef>
            <a:spcAft>
              <a:spcPct val="15000"/>
            </a:spcAft>
            <a:buChar char="•"/>
          </a:pPr>
          <a:r>
            <a:rPr lang="pl-PL" sz="1400" kern="1200" dirty="0"/>
            <a:t>Produkcja paliwa na potrzeby budowy</a:t>
          </a:r>
        </a:p>
      </dsp:txBody>
      <dsp:txXfrm>
        <a:off x="2115180" y="1663417"/>
        <a:ext cx="1566472" cy="993397"/>
      </dsp:txXfrm>
    </dsp:sp>
    <dsp:sp modelId="{9FC7A72F-E4E2-4643-ACF6-F4D5E816A799}">
      <dsp:nvSpPr>
        <dsp:cNvPr id="0" name=""/>
        <dsp:cNvSpPr/>
      </dsp:nvSpPr>
      <dsp:spPr>
        <a:xfrm rot="355456">
          <a:off x="2984483" y="517321"/>
          <a:ext cx="2010523" cy="2010523"/>
        </a:xfrm>
        <a:prstGeom prst="circularArrow">
          <a:avLst>
            <a:gd name="adj1" fmla="val 2861"/>
            <a:gd name="adj2" fmla="val 349710"/>
            <a:gd name="adj3" fmla="val 19474779"/>
            <a:gd name="adj4" fmla="val 12575511"/>
            <a:gd name="adj5" fmla="val 3338"/>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0855E13-E0CB-4BC4-92E1-02FEEF5F2769}">
      <dsp:nvSpPr>
        <dsp:cNvPr id="0" name=""/>
        <dsp:cNvSpPr/>
      </dsp:nvSpPr>
      <dsp:spPr>
        <a:xfrm>
          <a:off x="2446115" y="1056942"/>
          <a:ext cx="1447364" cy="575568"/>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pl-PL" sz="1400" kern="1200" dirty="0"/>
            <a:t>Budowa</a:t>
          </a:r>
        </a:p>
      </dsp:txBody>
      <dsp:txXfrm>
        <a:off x="2462973" y="1073800"/>
        <a:ext cx="1413648" cy="541852"/>
      </dsp:txXfrm>
    </dsp:sp>
    <dsp:sp modelId="{BF39F15E-B01B-4F79-88C8-9BF9CDAC1A95}">
      <dsp:nvSpPr>
        <dsp:cNvPr id="0" name=""/>
        <dsp:cNvSpPr/>
      </dsp:nvSpPr>
      <dsp:spPr>
        <a:xfrm>
          <a:off x="4167424" y="1344726"/>
          <a:ext cx="1628284" cy="1342994"/>
        </a:xfrm>
        <a:prstGeom prst="roundRect">
          <a:avLst>
            <a:gd name="adj" fmla="val 10000"/>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3825" tIns="123825" rIns="0" bIns="123825" numCol="1" spcCol="1270" anchor="t" anchorCtr="0">
          <a:noAutofit/>
        </a:bodyPr>
        <a:lstStyle/>
        <a:p>
          <a:pPr marL="114300" lvl="1" indent="-114300" algn="l" defTabSz="622300">
            <a:lnSpc>
              <a:spcPct val="90000"/>
            </a:lnSpc>
            <a:spcBef>
              <a:spcPct val="0"/>
            </a:spcBef>
            <a:spcAft>
              <a:spcPct val="15000"/>
            </a:spcAft>
            <a:buChar char="•"/>
          </a:pPr>
          <a:r>
            <a:rPr lang="pl-PL" sz="1400" kern="1200" dirty="0"/>
            <a:t>Ruch samochodowy</a:t>
          </a:r>
        </a:p>
        <a:p>
          <a:pPr marL="114300" lvl="1" indent="-114300" algn="l" defTabSz="622300">
            <a:lnSpc>
              <a:spcPct val="90000"/>
            </a:lnSpc>
            <a:spcBef>
              <a:spcPct val="0"/>
            </a:spcBef>
            <a:spcAft>
              <a:spcPct val="15000"/>
            </a:spcAft>
            <a:buChar char="•"/>
          </a:pPr>
          <a:r>
            <a:rPr lang="pl-PL" sz="1400" kern="1200" dirty="0"/>
            <a:t>Produkcja paliwa</a:t>
          </a:r>
        </a:p>
      </dsp:txBody>
      <dsp:txXfrm>
        <a:off x="4198330" y="1375632"/>
        <a:ext cx="1566472" cy="993397"/>
      </dsp:txXfrm>
    </dsp:sp>
    <dsp:sp modelId="{A5620D09-7680-421A-9DF5-22E83F03BE18}">
      <dsp:nvSpPr>
        <dsp:cNvPr id="0" name=""/>
        <dsp:cNvSpPr/>
      </dsp:nvSpPr>
      <dsp:spPr>
        <a:xfrm rot="21277926">
          <a:off x="5081201" y="1660004"/>
          <a:ext cx="1802465" cy="1802465"/>
        </a:xfrm>
        <a:prstGeom prst="leftCircularArrow">
          <a:avLst>
            <a:gd name="adj1" fmla="val 3192"/>
            <a:gd name="adj2" fmla="val 393121"/>
            <a:gd name="adj3" fmla="val 2168632"/>
            <a:gd name="adj4" fmla="val 9024489"/>
            <a:gd name="adj5" fmla="val 3724"/>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BB5C0F2-9D1A-425F-8E0B-49CEE8380C0F}">
      <dsp:nvSpPr>
        <dsp:cNvPr id="0" name=""/>
        <dsp:cNvSpPr/>
      </dsp:nvSpPr>
      <dsp:spPr>
        <a:xfrm>
          <a:off x="4529265" y="2399936"/>
          <a:ext cx="1447364" cy="575568"/>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pl-PL" sz="1400" kern="1200" dirty="0"/>
            <a:t>Użytkowanie</a:t>
          </a:r>
        </a:p>
      </dsp:txBody>
      <dsp:txXfrm>
        <a:off x="4546123" y="2416794"/>
        <a:ext cx="1413648" cy="541852"/>
      </dsp:txXfrm>
    </dsp:sp>
    <dsp:sp modelId="{DC2B34F1-9F66-4E75-BB19-3271E2BA3F1E}">
      <dsp:nvSpPr>
        <dsp:cNvPr id="0" name=""/>
        <dsp:cNvSpPr/>
      </dsp:nvSpPr>
      <dsp:spPr>
        <a:xfrm>
          <a:off x="6250574" y="1344726"/>
          <a:ext cx="1628284" cy="1342994"/>
        </a:xfrm>
        <a:prstGeom prst="roundRect">
          <a:avLst>
            <a:gd name="adj" fmla="val 10000"/>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0" rIns="0" bIns="0" numCol="1" spcCol="1270" anchor="t" anchorCtr="0">
          <a:noAutofit/>
        </a:bodyPr>
        <a:lstStyle/>
        <a:p>
          <a:pPr marL="114300" lvl="1" indent="-114300" algn="l" defTabSz="622300">
            <a:lnSpc>
              <a:spcPct val="90000"/>
            </a:lnSpc>
            <a:spcBef>
              <a:spcPct val="0"/>
            </a:spcBef>
            <a:spcAft>
              <a:spcPct val="15000"/>
            </a:spcAft>
            <a:buChar char="•"/>
          </a:pPr>
          <a:r>
            <a:rPr lang="pl-PL" sz="1400" kern="1200" dirty="0"/>
            <a:t>Rozbiórka</a:t>
          </a:r>
        </a:p>
        <a:p>
          <a:pPr marL="114300" lvl="1" indent="-114300" algn="l" defTabSz="622300">
            <a:lnSpc>
              <a:spcPct val="90000"/>
            </a:lnSpc>
            <a:spcBef>
              <a:spcPct val="0"/>
            </a:spcBef>
            <a:spcAft>
              <a:spcPct val="15000"/>
            </a:spcAft>
            <a:buChar char="•"/>
          </a:pPr>
          <a:r>
            <a:rPr lang="pl-PL" sz="1400" kern="1200" dirty="0"/>
            <a:t>Składowanie odpadów lub recykling</a:t>
          </a:r>
        </a:p>
      </dsp:txBody>
      <dsp:txXfrm>
        <a:off x="6281480" y="1663417"/>
        <a:ext cx="1566472" cy="993397"/>
      </dsp:txXfrm>
    </dsp:sp>
    <dsp:sp modelId="{2DA53171-0C2E-41E8-9504-9CF0585B97DF}">
      <dsp:nvSpPr>
        <dsp:cNvPr id="0" name=""/>
        <dsp:cNvSpPr/>
      </dsp:nvSpPr>
      <dsp:spPr>
        <a:xfrm>
          <a:off x="6612415" y="1056942"/>
          <a:ext cx="1447364" cy="575568"/>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pl-PL" sz="1400" kern="1200" dirty="0"/>
            <a:t>Koniec życia</a:t>
          </a:r>
        </a:p>
      </dsp:txBody>
      <dsp:txXfrm>
        <a:off x="6629273" y="1073800"/>
        <a:ext cx="1413648" cy="541852"/>
      </dsp:txXfrm>
    </dsp:sp>
  </dsp:spTree>
</dsp:drawing>
</file>

<file path=ppt/diagrams/layout1.xml><?xml version="1.0" encoding="utf-8"?>
<dgm:layoutDef xmlns:dgm="http://schemas.openxmlformats.org/drawingml/2006/diagram" xmlns:a="http://schemas.openxmlformats.org/drawingml/2006/main" uniqueId="urn:microsoft.com/office/officeart/2005/8/layout/rings+Icon#1">
  <dgm:title val="Połączone pierścienie"/>
  <dgm:desc val="Służy do przedstawiania nakładających się lub powiązanych pomysłów albo pojęć. Pierwszych siedem wierszy tekstu poziomu 1 odpowiada kółku. Nieużywany tekst jest niewidoczny, ale jest dostępny po przełączeniu układu. "/>
  <dgm:catLst>
    <dgm:cat type="relationship" pri="32000"/>
    <dgm:cat type="officeonline" pri="6000"/>
  </dgm:catLst>
  <dgm:sampData useDef="1">
    <dgm:dataModel>
      <dgm:ptLst/>
      <dgm:bg/>
      <dgm:whole/>
    </dgm:dataModel>
  </dgm:sampData>
  <dgm:styleData>
    <dgm:dataModel>
      <dgm:ptLst>
        <dgm:pt modelId="0" type="doc"/>
        <dgm:pt modelId="10"/>
        <dgm:pt modelId="20"/>
      </dgm:ptLst>
      <dgm:cxnLst>
        <dgm:cxn modelId="30" srcId="0" destId="10" srcOrd="0" destOrd="0"/>
        <dgm:cxn modelId="40" srcId="0" destId="20" srcOrd="1" destOrd="0"/>
      </dgm:cxnLst>
      <dgm:bg/>
      <dgm:whole/>
    </dgm:dataModel>
  </dgm:styleData>
  <dgm:clrData>
    <dgm:dataModel>
      <dgm:ptLst>
        <dgm:pt modelId="0" type="doc"/>
        <dgm:pt modelId="10"/>
        <dgm:pt modelId="20"/>
        <dgm:pt modelId="30"/>
        <dgm:pt modelId="40"/>
      </dgm:ptLst>
      <dgm:cxnLst>
        <dgm:cxn modelId="50" srcId="0" destId="10" srcOrd="0" destOrd="0"/>
        <dgm:cxn modelId="60" srcId="0" destId="20" srcOrd="1" destOrd="0"/>
        <dgm:cxn modelId="70" srcId="0" destId="30" srcOrd="2" destOrd="0"/>
        <dgm:cxn modelId="80" srcId="0" destId="40" srcOrd="2" destOrd="0"/>
      </dgm:cxnLst>
      <dgm:bg/>
      <dgm:whole/>
    </dgm:dataModel>
  </dgm:clrData>
  <dgm:layoutNode name="Name0">
    <dgm:varLst>
      <dgm:chMax val="7"/>
      <dgm:dir/>
      <dgm:resizeHandles val="exact"/>
    </dgm:varLst>
    <dgm:choose name="Name1">
      <dgm:if name="Name2" axis="ch" ptType="node" func="cnt" op="lt" val="1">
        <dgm:alg type="composite"/>
        <dgm:shape xmlns:r="http://schemas.openxmlformats.org/officeDocument/2006/relationships" r:blip="">
          <dgm:adjLst/>
        </dgm:shape>
        <dgm:presOf/>
        <dgm:constrLst/>
        <dgm:ruleLst/>
      </dgm:if>
      <dgm:if name="Name3" axis="ch" ptType="node" func="cnt" op="equ" val="1">
        <dgm:alg type="composite">
          <dgm:param type="ar" val="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dgm:constr type="h" for="ch" forName="ellipse1" refType="h"/>
        </dgm:constrLst>
      </dgm:if>
      <dgm:if name="Name4" axis="ch" ptType="node" func="cnt" op="equ" val="2">
        <dgm:alg type="composite">
          <dgm:param type="ar" val="0.908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6602"/>
          <dgm:constr type="h" for="ch" forName="ellipse1" refType="h" fact="0.5999"/>
          <dgm:constr type="l" for="ch" forName="ellipse2" refType="w" fact="0.3398"/>
          <dgm:constr type="t" for="ch" forName="ellipse2" refType="h" fact="0.4001"/>
          <dgm:constr type="w" for="ch" forName="ellipse2" refType="w" fact="0.6602"/>
          <dgm:constr type="h" for="ch" forName="ellipse2" refType="h" fact="0.5999"/>
        </dgm:constrLst>
      </dgm:if>
      <dgm:if name="Name5" axis="ch" ptType="node" func="cnt" op="equ" val="3">
        <dgm:alg type="composite">
          <dgm:param type="ar" val="1.217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4929"/>
          <dgm:constr type="h" for="ch" forName="ellipse1" refType="h" fact="0.5999"/>
          <dgm:constr type="l" for="ch" forName="ellipse2" refType="w" fact="0.2537"/>
          <dgm:constr type="t" for="ch" forName="ellipse2" refType="h" fact="0.4001"/>
          <dgm:constr type="w" for="ch" forName="ellipse2" refType="w" fact="0.4929"/>
          <dgm:constr type="h" for="ch" forName="ellipse2" refType="h" fact="0.5999"/>
          <dgm:constr type="l" for="ch" forName="ellipse3" refType="w" fact="0.5071"/>
          <dgm:constr type="t" for="ch" forName="ellipse3" refType="h" fact="0"/>
          <dgm:constr type="w" for="ch" forName="ellipse3" refType="w" fact="0.4929"/>
          <dgm:constr type="h" for="ch" forName="ellipse3" refType="h" fact="0.5999"/>
        </dgm:constrLst>
      </dgm:if>
      <dgm:if name="Name6" axis="ch" ptType="node" func="cnt" op="equ" val="4">
        <dgm:alg type="composite">
          <dgm:param type="ar" val="1.5255"/>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932"/>
          <dgm:constr type="h" for="ch" forName="ellipse1" refType="h" fact="0.5999"/>
          <dgm:constr type="l" for="ch" forName="ellipse2" refType="w" fact="0.2023"/>
          <dgm:constr type="t" for="ch" forName="ellipse2" refType="h" fact="0.4001"/>
          <dgm:constr type="w" for="ch" forName="ellipse2" refType="w" fact="0.3932"/>
          <dgm:constr type="h" for="ch" forName="ellipse2" refType="h" fact="0.5999"/>
          <dgm:constr type="l" for="ch" forName="ellipse3" refType="w" fact="0.4045"/>
          <dgm:constr type="t" for="ch" forName="ellipse3" refType="h" fact="0"/>
          <dgm:constr type="w" for="ch" forName="ellipse3" refType="w" fact="0.3932"/>
          <dgm:constr type="h" for="ch" forName="ellipse3" refType="h" fact="0.5999"/>
          <dgm:constr type="l" for="ch" forName="ellipse4" refType="w" fact="0.6068"/>
          <dgm:constr type="t" for="ch" forName="ellipse4" refType="h" fact="0.4001"/>
          <dgm:constr type="w" for="ch" forName="ellipse4" refType="w" fact="0.3932"/>
          <dgm:constr type="h" for="ch" forName="ellipse4" refType="h" fact="0.5999"/>
        </dgm:constrLst>
      </dgm:if>
      <dgm:if name="Name7" axis="ch" ptType="node" func="cnt" op="equ" val="5">
        <dgm:alg type="composite">
          <dgm:param type="ar" val="1.834"/>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271"/>
          <dgm:constr type="h" for="ch" forName="ellipse1" refType="h" fact="0.5999"/>
          <dgm:constr type="l" for="ch" forName="ellipse2" refType="w" fact="0.1682"/>
          <dgm:constr type="t" for="ch" forName="ellipse2" refType="h" fact="0.4001"/>
          <dgm:constr type="w" for="ch" forName="ellipse2" refType="w" fact="0.3271"/>
          <dgm:constr type="h" for="ch" forName="ellipse2" refType="h" fact="0.5999"/>
          <dgm:constr type="l" for="ch" forName="ellipse3" refType="w" fact="0.3365"/>
          <dgm:constr type="t" for="ch" forName="ellipse3" refType="h" fact="0"/>
          <dgm:constr type="w" for="ch" forName="ellipse3" refType="w" fact="0.3271"/>
          <dgm:constr type="h" for="ch" forName="ellipse3" refType="h" fact="0.5999"/>
          <dgm:constr type="l" for="ch" forName="ellipse4" refType="w" fact="0.5047"/>
          <dgm:constr type="t" for="ch" forName="ellipse4" refType="h" fact="0.4001"/>
          <dgm:constr type="w" for="ch" forName="ellipse4" refType="w" fact="0.3271"/>
          <dgm:constr type="h" for="ch" forName="ellipse4" refType="h" fact="0.5999"/>
          <dgm:constr type="l" for="ch" forName="ellipse5" refType="w" fact="0.6729"/>
          <dgm:constr type="t" for="ch" forName="ellipse5" refType="h" fact="0"/>
          <dgm:constr type="w" for="ch" forName="ellipse5" refType="w" fact="0.3271"/>
          <dgm:constr type="h" for="ch" forName="ellipse5" refType="h" fact="0.5999"/>
        </dgm:constrLst>
      </dgm:if>
      <dgm:if name="Name8" axis="ch" ptType="node" func="cnt" op="equ" val="6">
        <dgm:alg type="composite">
          <dgm:param type="ar" val="2.1873"/>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78"/>
          <dgm:constr type="h" for="ch" forName="ellipse1" refType="h" fact="0.6081"/>
          <dgm:constr type="l" for="ch" forName="ellipse2" refType="w" fact="0.1444"/>
          <dgm:constr type="t" for="ch" forName="ellipse2" refType="h" fact="0.3919"/>
          <dgm:constr type="w" for="ch" forName="ellipse2" refType="w" fact="0.278"/>
          <dgm:constr type="h" for="ch" forName="ellipse2" refType="h" fact="0.6081"/>
          <dgm:constr type="l" for="ch" forName="ellipse3" refType="w" fact="0.2888"/>
          <dgm:constr type="t" for="ch" forName="ellipse3" refType="h" fact="0"/>
          <dgm:constr type="w" for="ch" forName="ellipse3" refType="w" fact="0.278"/>
          <dgm:constr type="h" for="ch" forName="ellipse3" refType="h" fact="0.6081"/>
          <dgm:constr type="l" for="ch" forName="ellipse4" refType="w" fact="0.4332"/>
          <dgm:constr type="t" for="ch" forName="ellipse4" refType="h" fact="0.3919"/>
          <dgm:constr type="w" for="ch" forName="ellipse4" refType="w" fact="0.278"/>
          <dgm:constr type="h" for="ch" forName="ellipse4" refType="h" fact="0.6081"/>
          <dgm:constr type="l" for="ch" forName="ellipse5" refType="w" fact="0.5776"/>
          <dgm:constr type="t" for="ch" forName="ellipse5" refType="h" fact="0"/>
          <dgm:constr type="w" for="ch" forName="ellipse5" refType="w" fact="0.278"/>
          <dgm:constr type="h" for="ch" forName="ellipse5" refType="h" fact="0.6081"/>
          <dgm:constr type="l" for="ch" forName="ellipse6" refType="w" fact="0.722"/>
          <dgm:constr type="t" for="ch" forName="ellipse6" refType="h" fact="0.3919"/>
          <dgm:constr type="w" for="ch" forName="ellipse6" refType="w" fact="0.278"/>
          <dgm:constr type="h" for="ch" forName="ellipse6" refType="h" fact="0.6081"/>
        </dgm:constrLst>
      </dgm:if>
      <dgm:else name="Name9">
        <dgm:alg type="composite">
          <dgm:param type="ar" val="2.346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455"/>
          <dgm:constr type="h" for="ch" forName="ellipse1" refType="h" fact="0.5761"/>
          <dgm:constr type="l" for="ch" forName="ellipse2" refType="w" fact="0.1257"/>
          <dgm:constr type="t" for="ch" forName="ellipse2" refType="h" fact="0.4239"/>
          <dgm:constr type="w" for="ch" forName="ellipse2" refType="w" fact="0.2455"/>
          <dgm:constr type="h" for="ch" forName="ellipse2" refType="h" fact="0.5761"/>
          <dgm:constr type="l" for="ch" forName="ellipse3" refType="w" fact="0.2515"/>
          <dgm:constr type="t" for="ch" forName="ellipse3" refType="h" fact="0"/>
          <dgm:constr type="w" for="ch" forName="ellipse3" refType="w" fact="0.2455"/>
          <dgm:constr type="h" for="ch" forName="ellipse3" refType="h" fact="0.5761"/>
          <dgm:constr type="l" for="ch" forName="ellipse4" refType="w" fact="0.3772"/>
          <dgm:constr type="t" for="ch" forName="ellipse4" refType="h" fact="0.4239"/>
          <dgm:constr type="w" for="ch" forName="ellipse4" refType="w" fact="0.2455"/>
          <dgm:constr type="h" for="ch" forName="ellipse4" refType="h" fact="0.5761"/>
          <dgm:constr type="l" for="ch" forName="ellipse5" refType="w" fact="0.503"/>
          <dgm:constr type="t" for="ch" forName="ellipse5" refType="h" fact="0"/>
          <dgm:constr type="w" for="ch" forName="ellipse5" refType="w" fact="0.2455"/>
          <dgm:constr type="h" for="ch" forName="ellipse5" refType="h" fact="0.5761"/>
          <dgm:constr type="l" for="ch" forName="ellipse6" refType="w" fact="0.6287"/>
          <dgm:constr type="t" for="ch" forName="ellipse6" refType="h" fact="0.4239"/>
          <dgm:constr type="w" for="ch" forName="ellipse6" refType="w" fact="0.2455"/>
          <dgm:constr type="h" for="ch" forName="ellipse6" refType="h" fact="0.5761"/>
          <dgm:constr type="l" for="ch" forName="ellipse7" refType="w" fact="0.7545"/>
          <dgm:constr type="t" for="ch" forName="ellipse7" refType="h" fact="0"/>
          <dgm:constr type="w" for="ch" forName="ellipse7" refType="w" fact="0.2455"/>
          <dgm:constr type="h" for="ch" forName="ellipse7" refType="h" fact="0.5761"/>
        </dgm:constrLst>
      </dgm:else>
    </dgm:choose>
    <dgm:choose name="Name10">
      <dgm:if name="Name11" axis="ch" ptType="node" func="cnt" op="gte" val="1">
        <dgm:layoutNode name="ellipse1" styleLbl="vennNode1">
          <dgm:varLst>
            <dgm:bulletEnabled val="1"/>
          </dgm:varLst>
          <dgm:alg type="tx"/>
          <dgm:shape xmlns:r="http://schemas.openxmlformats.org/officeDocument/2006/relationships" type="ellipse" r:blip="">
            <dgm:adjLst/>
          </dgm:shape>
          <dgm:choose name="Name12">
            <dgm:if name="Name13" func="var" arg="dir" op="equ" val="norm">
              <dgm:presOf axis="ch desOrSelf" ptType="node node" st="1 1" cnt="1 0"/>
            </dgm:if>
            <dgm:else name="Name14">
              <dgm:choose name="Name15">
                <dgm:if name="Name16" axis="ch" ptType="node" func="cnt" op="equ" val="1">
                  <dgm:presOf axis="ch desOrSelf" ptType="node node" st="1 1" cnt="1 0"/>
                </dgm:if>
                <dgm:if name="Name17" axis="ch" ptType="node" func="cnt" op="equ" val="2">
                  <dgm:presOf axis="ch desOrSelf" ptType="node node" st="2 1" cnt="1 0"/>
                </dgm:if>
                <dgm:if name="Name18" axis="ch" ptType="node" func="cnt" op="equ" val="3">
                  <dgm:presOf axis="ch desOrSelf" ptType="node node" st="3 1" cnt="1 0"/>
                </dgm:if>
                <dgm:if name="Name19" axis="ch" ptType="node" func="cnt" op="equ" val="4">
                  <dgm:presOf axis="ch desOrSelf" ptType="node node" st="4 1" cnt="1 0"/>
                </dgm:if>
                <dgm:if name="Name20" axis="ch" ptType="node" func="cnt" op="equ" val="5">
                  <dgm:presOf axis="ch desOrSelf" ptType="node node" st="5 1" cnt="1 0"/>
                </dgm:if>
                <dgm:if name="Name21" axis="ch" ptType="node" func="cnt" op="equ" val="6">
                  <dgm:presOf axis="ch desOrSelf" ptType="node node" st="6 1" cnt="1 0"/>
                </dgm:if>
                <dgm:if name="Name22" axis="ch" ptType="node" func="cnt" op="gte" val="7">
                  <dgm:presOf axis="ch desOrSelf" ptType="node node" st="7 1" cnt="1 0"/>
                </dgm:if>
                <dgm:else name="Name2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4"/>
    </dgm:choose>
    <dgm:choose name="Name25">
      <dgm:if name="Name26" axis="ch" ptType="node" func="cnt" op="gte" val="2">
        <dgm:layoutNode name="ellipse2" styleLbl="vennNode1">
          <dgm:varLst>
            <dgm:bulletEnabled val="1"/>
          </dgm:varLst>
          <dgm:alg type="tx"/>
          <dgm:choose name="Name27">
            <dgm:if name="Name28" func="var" arg="dir" op="equ" val="norm">
              <dgm:shape xmlns:r="http://schemas.openxmlformats.org/officeDocument/2006/relationships" type="ellipse" r:blip="">
                <dgm:adjLst/>
              </dgm:shape>
              <dgm:presOf axis="ch desOrSelf" ptType="node node" st="2 1" cnt="1 0"/>
            </dgm:if>
            <dgm:else name="Name29">
              <dgm:shape xmlns:r="http://schemas.openxmlformats.org/officeDocument/2006/relationships" type="ellipse" r:blip="" zOrderOff="-2">
                <dgm:adjLst/>
              </dgm:shape>
              <dgm:choose name="Name30">
                <dgm:if name="Name31" axis="ch" ptType="node" func="cnt" op="equ" val="2">
                  <dgm:presOf axis="ch desOrSelf" ptType="node node" st="1 1" cnt="1 0"/>
                </dgm:if>
                <dgm:if name="Name32" axis="ch" ptType="node" func="cnt" op="equ" val="3">
                  <dgm:presOf axis="ch desOrSelf" ptType="node node" st="2 1" cnt="1 0"/>
                </dgm:if>
                <dgm:if name="Name33" axis="ch" ptType="node" func="cnt" op="equ" val="4">
                  <dgm:presOf axis="ch desOrSelf" ptType="node node" st="3 1" cnt="1 0"/>
                </dgm:if>
                <dgm:if name="Name34" axis="ch" ptType="node" func="cnt" op="equ" val="5">
                  <dgm:presOf axis="ch desOrSelf" ptType="node node" st="4 1" cnt="1 0"/>
                </dgm:if>
                <dgm:if name="Name35" axis="ch" ptType="node" func="cnt" op="equ" val="6">
                  <dgm:presOf axis="ch desOrSelf" ptType="node node" st="5 1" cnt="1 0"/>
                </dgm:if>
                <dgm:if name="Name36" axis="ch" ptType="node" func="cnt" op="gte" val="7">
                  <dgm:presOf axis="ch desOrSelf" ptType="node node" st="6 1" cnt="1 0"/>
                </dgm:if>
                <dgm:else name="Name37"/>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8"/>
    </dgm:choose>
    <dgm:choose name="Name39">
      <dgm:if name="Name40" axis="ch" ptType="node" func="cnt" op="gte" val="3">
        <dgm:layoutNode name="ellipse3" styleLbl="vennNode1">
          <dgm:varLst>
            <dgm:bulletEnabled val="1"/>
          </dgm:varLst>
          <dgm:alg type="tx"/>
          <dgm:shape xmlns:r="http://schemas.openxmlformats.org/officeDocument/2006/relationships" type="ellipse" r:blip="">
            <dgm:adjLst/>
          </dgm:shape>
          <dgm:choose name="Name41">
            <dgm:if name="Name42" func="var" arg="dir" op="equ" val="norm">
              <dgm:shape xmlns:r="http://schemas.openxmlformats.org/officeDocument/2006/relationships" type="ellipse" r:blip="">
                <dgm:adjLst/>
              </dgm:shape>
              <dgm:presOf axis="ch desOrSelf" ptType="node node" st="3 1" cnt="1 0"/>
            </dgm:if>
            <dgm:else name="Name43">
              <dgm:shape xmlns:r="http://schemas.openxmlformats.org/officeDocument/2006/relationships" type="ellipse" r:blip="" zOrderOff="-4">
                <dgm:adjLst/>
              </dgm:shape>
              <dgm:choose name="Name44">
                <dgm:if name="Name45" axis="ch" ptType="node" func="cnt" op="equ" val="3">
                  <dgm:presOf axis="ch desOrSelf" ptType="node node" st="1 1" cnt="1 0"/>
                </dgm:if>
                <dgm:if name="Name46" axis="ch" ptType="node" func="cnt" op="equ" val="4">
                  <dgm:presOf axis="ch desOrSelf" ptType="node node" st="2 1" cnt="1 0"/>
                </dgm:if>
                <dgm:if name="Name47" axis="ch" ptType="node" func="cnt" op="equ" val="5">
                  <dgm:presOf axis="ch desOrSelf" ptType="node node" st="3 1" cnt="1 0"/>
                </dgm:if>
                <dgm:if name="Name48" axis="ch" ptType="node" func="cnt" op="equ" val="6">
                  <dgm:presOf axis="ch desOrSelf" ptType="node node" st="4 1" cnt="1 0"/>
                </dgm:if>
                <dgm:if name="Name49" axis="ch" ptType="node" func="cnt" op="gte" val="7">
                  <dgm:presOf axis="ch desOrSelf" ptType="node node" st="5 1" cnt="1 0"/>
                </dgm:if>
                <dgm:else name="Name50"/>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1"/>
    </dgm:choose>
    <dgm:choose name="Name52">
      <dgm:if name="Name53" axis="ch" ptType="node" func="cnt" op="gte" val="4">
        <dgm:layoutNode name="ellipse4" styleLbl="vennNode1">
          <dgm:varLst>
            <dgm:bulletEnabled val="1"/>
          </dgm:varLst>
          <dgm:alg type="tx"/>
          <dgm:choose name="Name54">
            <dgm:if name="Name55" func="var" arg="dir" op="equ" val="norm">
              <dgm:shape xmlns:r="http://schemas.openxmlformats.org/officeDocument/2006/relationships" type="ellipse" r:blip="">
                <dgm:adjLst/>
              </dgm:shape>
              <dgm:presOf axis="ch desOrSelf" ptType="node node" st="4 1" cnt="1 0"/>
            </dgm:if>
            <dgm:else name="Name56">
              <dgm:shape xmlns:r="http://schemas.openxmlformats.org/officeDocument/2006/relationships" type="ellipse" r:blip="" zOrderOff="-6">
                <dgm:adjLst/>
              </dgm:shape>
              <dgm:choose name="Name57">
                <dgm:if name="Name58" axis="ch" ptType="node" func="cnt" op="equ" val="4">
                  <dgm:presOf axis="ch desOrSelf" ptType="node node" st="1 1" cnt="1 0"/>
                </dgm:if>
                <dgm:if name="Name59" axis="ch" ptType="node" func="cnt" op="equ" val="5">
                  <dgm:presOf axis="ch desOrSelf" ptType="node node" st="2 1" cnt="1 0"/>
                </dgm:if>
                <dgm:if name="Name60" axis="ch" ptType="node" func="cnt" op="equ" val="6">
                  <dgm:presOf axis="ch desOrSelf" ptType="node node" st="3 1" cnt="1 0"/>
                </dgm:if>
                <dgm:if name="Name61" axis="ch" ptType="node" func="cnt" op="gte" val="7">
                  <dgm:presOf axis="ch desOrSelf" ptType="node node" st="4 1" cnt="1 0"/>
                </dgm:if>
                <dgm:else name="Name62"/>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3"/>
    </dgm:choose>
    <dgm:choose name="Name64">
      <dgm:if name="Name65" axis="ch" ptType="node" func="cnt" op="gte" val="5">
        <dgm:layoutNode name="ellipse5" styleLbl="vennNode1">
          <dgm:varLst>
            <dgm:bulletEnabled val="1"/>
          </dgm:varLst>
          <dgm:alg type="tx"/>
          <dgm:choose name="Name66">
            <dgm:if name="Name67" func="var" arg="dir" op="equ" val="norm">
              <dgm:shape xmlns:r="http://schemas.openxmlformats.org/officeDocument/2006/relationships" type="ellipse" r:blip="">
                <dgm:adjLst/>
              </dgm:shape>
              <dgm:presOf axis="ch desOrSelf" ptType="node node" st="5 1" cnt="1 0"/>
            </dgm:if>
            <dgm:else name="Name68">
              <dgm:shape xmlns:r="http://schemas.openxmlformats.org/officeDocument/2006/relationships" type="ellipse" r:blip="" zOrderOff="-8">
                <dgm:adjLst/>
              </dgm:shape>
              <dgm:choose name="Name69">
                <dgm:if name="Name70" axis="ch" ptType="node" func="cnt" op="equ" val="5">
                  <dgm:presOf axis="ch desOrSelf" ptType="node node" st="1 1" cnt="1 0"/>
                </dgm:if>
                <dgm:if name="Name71" axis="ch" ptType="node" func="cnt" op="equ" val="6">
                  <dgm:presOf axis="ch desOrSelf" ptType="node node" st="2 1" cnt="1 0"/>
                </dgm:if>
                <dgm:if name="Name72" axis="ch" ptType="node" func="cnt" op="gte" val="7">
                  <dgm:presOf axis="ch desOrSelf" ptType="node node" st="3 1" cnt="1 0"/>
                </dgm:if>
                <dgm:else name="Name7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4"/>
    </dgm:choose>
    <dgm:choose name="Name75">
      <dgm:if name="Name76" axis="ch" ptType="node" func="cnt" op="gte" val="6">
        <dgm:layoutNode name="ellipse6" styleLbl="vennNode1">
          <dgm:varLst>
            <dgm:bulletEnabled val="1"/>
          </dgm:varLst>
          <dgm:alg type="tx"/>
          <dgm:choose name="Name77">
            <dgm:if name="Name78" func="var" arg="dir" op="equ" val="norm">
              <dgm:shape xmlns:r="http://schemas.openxmlformats.org/officeDocument/2006/relationships" type="ellipse" r:blip="">
                <dgm:adjLst/>
              </dgm:shape>
              <dgm:presOf axis="ch desOrSelf" ptType="node node" st="6 1" cnt="1 0"/>
            </dgm:if>
            <dgm:else name="Name79">
              <dgm:shape xmlns:r="http://schemas.openxmlformats.org/officeDocument/2006/relationships" type="ellipse" r:blip="" zOrderOff="-10">
                <dgm:adjLst/>
              </dgm:shape>
              <dgm:choose name="Name80">
                <dgm:if name="Name81" axis="ch" ptType="node" func="cnt" op="equ" val="6">
                  <dgm:presOf axis="ch desOrSelf" ptType="node node" st="1 1" cnt="1 0"/>
                </dgm:if>
                <dgm:if name="Name82" axis="ch" ptType="node" func="cnt" op="gte" val="7">
                  <dgm:presOf axis="ch desOrSelf" ptType="node node" st="2 1" cnt="1 0"/>
                </dgm:if>
                <dgm:else name="Name8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choose name="Name85">
      <dgm:if name="Name86" axis="ch" ptType="node" func="cnt" op="gte" val="7">
        <dgm:layoutNode name="ellipse7" styleLbl="vennNode1">
          <dgm:varLst>
            <dgm:bulletEnabled val="1"/>
          </dgm:varLst>
          <dgm:alg type="tx"/>
          <dgm:choose name="Name87">
            <dgm:if name="Name88" func="var" arg="dir" op="equ" val="norm">
              <dgm:shape xmlns:r="http://schemas.openxmlformats.org/officeDocument/2006/relationships" type="ellipse" r:blip="">
                <dgm:adjLst/>
              </dgm:shape>
              <dgm:presOf axis="ch desOrSelf" ptType="node node" st="7 1" cnt="1 0"/>
            </dgm:if>
            <dgm:else name="Name89">
              <dgm:shape xmlns:r="http://schemas.openxmlformats.org/officeDocument/2006/relationships" type="ellipse" r:blip="" zOrderOff="-12">
                <dgm:adjLst/>
              </dgm:shape>
              <dgm:presOf axis="ch desOrSelf" ptType="node node" st="1 1" cnt="1 0"/>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dgm:layoutDef>
</file>

<file path=ppt/diagrams/layout2.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90665" cy="496888"/>
          </a:xfrm>
          <a:prstGeom prst="rect">
            <a:avLst/>
          </a:prstGeom>
        </p:spPr>
        <p:txBody>
          <a:bodyPr vert="horz" lIns="91440" tIns="45720" rIns="91440" bIns="45720" rtlCol="0"/>
          <a:lstStyle>
            <a:lvl1pPr algn="l">
              <a:defRPr sz="1200"/>
            </a:lvl1pPr>
          </a:lstStyle>
          <a:p>
            <a:endParaRPr lang="fr-BE"/>
          </a:p>
        </p:txBody>
      </p:sp>
      <p:sp>
        <p:nvSpPr>
          <p:cNvPr id="3" name="Date Placeholder 2"/>
          <p:cNvSpPr>
            <a:spLocks noGrp="1"/>
          </p:cNvSpPr>
          <p:nvPr>
            <p:ph type="dt" sz="quarter" idx="1"/>
          </p:nvPr>
        </p:nvSpPr>
        <p:spPr>
          <a:xfrm>
            <a:off x="3776866" y="0"/>
            <a:ext cx="2890665" cy="496888"/>
          </a:xfrm>
          <a:prstGeom prst="rect">
            <a:avLst/>
          </a:prstGeom>
        </p:spPr>
        <p:txBody>
          <a:bodyPr vert="horz" lIns="91440" tIns="45720" rIns="91440" bIns="45720" rtlCol="0"/>
          <a:lstStyle>
            <a:lvl1pPr algn="r">
              <a:defRPr sz="1200"/>
            </a:lvl1pPr>
          </a:lstStyle>
          <a:p>
            <a:fld id="{231A7DB6-E856-4FB4-A639-D90761E37CC8}" type="datetimeFigureOut">
              <a:rPr lang="fr-BE" smtClean="0"/>
              <a:t>31-01-20</a:t>
            </a:fld>
            <a:endParaRPr lang="fr-BE"/>
          </a:p>
        </p:txBody>
      </p:sp>
      <p:sp>
        <p:nvSpPr>
          <p:cNvPr id="4" name="Footer Placeholder 3"/>
          <p:cNvSpPr>
            <a:spLocks noGrp="1"/>
          </p:cNvSpPr>
          <p:nvPr>
            <p:ph type="ftr" sz="quarter" idx="2"/>
          </p:nvPr>
        </p:nvSpPr>
        <p:spPr>
          <a:xfrm>
            <a:off x="0" y="9428164"/>
            <a:ext cx="2890665" cy="496887"/>
          </a:xfrm>
          <a:prstGeom prst="rect">
            <a:avLst/>
          </a:prstGeom>
        </p:spPr>
        <p:txBody>
          <a:bodyPr vert="horz" lIns="91440" tIns="45720" rIns="91440" bIns="45720" rtlCol="0" anchor="b"/>
          <a:lstStyle>
            <a:lvl1pPr algn="l">
              <a:defRPr sz="1200"/>
            </a:lvl1pPr>
          </a:lstStyle>
          <a:p>
            <a:endParaRPr lang="fr-BE"/>
          </a:p>
        </p:txBody>
      </p:sp>
      <p:sp>
        <p:nvSpPr>
          <p:cNvPr id="5" name="Slide Number Placeholder 4"/>
          <p:cNvSpPr>
            <a:spLocks noGrp="1"/>
          </p:cNvSpPr>
          <p:nvPr>
            <p:ph type="sldNum" sz="quarter" idx="3"/>
          </p:nvPr>
        </p:nvSpPr>
        <p:spPr>
          <a:xfrm>
            <a:off x="3776866" y="9428164"/>
            <a:ext cx="2890665" cy="496887"/>
          </a:xfrm>
          <a:prstGeom prst="rect">
            <a:avLst/>
          </a:prstGeom>
        </p:spPr>
        <p:txBody>
          <a:bodyPr vert="horz" lIns="91440" tIns="45720" rIns="91440" bIns="45720" rtlCol="0" anchor="b"/>
          <a:lstStyle>
            <a:lvl1pPr algn="r">
              <a:defRPr sz="1200"/>
            </a:lvl1pPr>
          </a:lstStyle>
          <a:p>
            <a:fld id="{5CE626F9-1870-4AC4-BDC2-6B6A2CDFAC33}" type="slidenum">
              <a:rPr lang="fr-BE" smtClean="0"/>
              <a:t>‹#›</a:t>
            </a:fld>
            <a:endParaRPr lang="fr-BE"/>
          </a:p>
        </p:txBody>
      </p:sp>
    </p:spTree>
    <p:extLst>
      <p:ext uri="{BB962C8B-B14F-4D97-AF65-F5344CB8AC3E}">
        <p14:creationId xmlns:p14="http://schemas.microsoft.com/office/powerpoint/2010/main" val="35581029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889938" cy="496332"/>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777607" y="0"/>
            <a:ext cx="2889938" cy="496332"/>
          </a:xfrm>
          <a:prstGeom prst="rect">
            <a:avLst/>
          </a:prstGeom>
        </p:spPr>
        <p:txBody>
          <a:bodyPr vert="horz" lIns="91440" tIns="45720" rIns="91440" bIns="45720" rtlCol="0"/>
          <a:lstStyle>
            <a:lvl1pPr algn="r">
              <a:defRPr sz="1200"/>
            </a:lvl1pPr>
          </a:lstStyle>
          <a:p>
            <a:fld id="{3D7C1FE4-47DD-4591-8D9D-1E14950E1A14}" type="datetimeFigureOut">
              <a:rPr lang="de-DE" smtClean="0"/>
              <a:t>31.01.2020</a:t>
            </a:fld>
            <a:endParaRPr lang="de-DE"/>
          </a:p>
        </p:txBody>
      </p:sp>
      <p:sp>
        <p:nvSpPr>
          <p:cNvPr id="4" name="Folienbildplatzhalter 3"/>
          <p:cNvSpPr>
            <a:spLocks noGrp="1" noRot="1" noChangeAspect="1"/>
          </p:cNvSpPr>
          <p:nvPr>
            <p:ph type="sldImg" idx="2"/>
          </p:nvPr>
        </p:nvSpPr>
        <p:spPr>
          <a:xfrm>
            <a:off x="854075" y="744538"/>
            <a:ext cx="4960938" cy="3722687"/>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66909" y="4715154"/>
            <a:ext cx="5335270" cy="4466987"/>
          </a:xfrm>
          <a:prstGeom prst="rect">
            <a:avLst/>
          </a:prstGeom>
        </p:spPr>
        <p:txBody>
          <a:bodyPr vert="horz" lIns="91440" tIns="45720" rIns="91440" bIns="45720" rtlCol="0"/>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9428583"/>
            <a:ext cx="2889938" cy="496332"/>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777607" y="9428583"/>
            <a:ext cx="2889938" cy="496332"/>
          </a:xfrm>
          <a:prstGeom prst="rect">
            <a:avLst/>
          </a:prstGeom>
        </p:spPr>
        <p:txBody>
          <a:bodyPr vert="horz" lIns="91440" tIns="45720" rIns="91440" bIns="45720" rtlCol="0" anchor="b"/>
          <a:lstStyle>
            <a:lvl1pPr algn="r">
              <a:defRPr sz="1200"/>
            </a:lvl1pPr>
          </a:lstStyle>
          <a:p>
            <a:fld id="{C6A89CA1-BB4A-4F2B-B157-5A5CF4E79A02}" type="slidenum">
              <a:rPr lang="de-DE" smtClean="0"/>
              <a:t>‹#›</a:t>
            </a:fld>
            <a:endParaRPr lang="de-DE"/>
          </a:p>
        </p:txBody>
      </p:sp>
    </p:spTree>
    <p:extLst>
      <p:ext uri="{BB962C8B-B14F-4D97-AF65-F5344CB8AC3E}">
        <p14:creationId xmlns:p14="http://schemas.microsoft.com/office/powerpoint/2010/main" val="17823844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6A89CA1-BB4A-4F2B-B157-5A5CF4E79A02}" type="slidenum">
              <a:rPr lang="de-DE" smtClean="0"/>
              <a:t>2</a:t>
            </a:fld>
            <a:endParaRPr lang="de-DE" dirty="0"/>
          </a:p>
        </p:txBody>
      </p:sp>
    </p:spTree>
    <p:extLst>
      <p:ext uri="{BB962C8B-B14F-4D97-AF65-F5344CB8AC3E}">
        <p14:creationId xmlns:p14="http://schemas.microsoft.com/office/powerpoint/2010/main" val="29208636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de-DE" sz="1200" dirty="0">
              <a:cs typeface="Arial" pitchFamily="34" charset="0"/>
            </a:endParaRPr>
          </a:p>
        </p:txBody>
      </p:sp>
      <p:sp>
        <p:nvSpPr>
          <p:cNvPr id="4" name="Slide Number Placeholder 3"/>
          <p:cNvSpPr>
            <a:spLocks noGrp="1"/>
          </p:cNvSpPr>
          <p:nvPr>
            <p:ph type="sldNum" sz="quarter" idx="10"/>
          </p:nvPr>
        </p:nvSpPr>
        <p:spPr/>
        <p:txBody>
          <a:bodyPr/>
          <a:lstStyle/>
          <a:p>
            <a:fld id="{C6A89CA1-BB4A-4F2B-B157-5A5CF4E79A02}" type="slidenum">
              <a:rPr lang="de-DE" smtClean="0"/>
              <a:t>12</a:t>
            </a:fld>
            <a:endParaRPr lang="de-DE" dirty="0"/>
          </a:p>
        </p:txBody>
      </p:sp>
    </p:spTree>
    <p:extLst>
      <p:ext uri="{BB962C8B-B14F-4D97-AF65-F5344CB8AC3E}">
        <p14:creationId xmlns:p14="http://schemas.microsoft.com/office/powerpoint/2010/main" val="37492207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arenBoth"/>
            </a:pPr>
            <a:endParaRPr lang="fr-FR" dirty="0"/>
          </a:p>
        </p:txBody>
      </p:sp>
      <p:sp>
        <p:nvSpPr>
          <p:cNvPr id="4" name="Slide Number Placeholder 3"/>
          <p:cNvSpPr>
            <a:spLocks noGrp="1"/>
          </p:cNvSpPr>
          <p:nvPr>
            <p:ph type="sldNum" sz="quarter" idx="10"/>
          </p:nvPr>
        </p:nvSpPr>
        <p:spPr/>
        <p:txBody>
          <a:bodyPr/>
          <a:lstStyle/>
          <a:p>
            <a:fld id="{C6A89CA1-BB4A-4F2B-B157-5A5CF4E79A02}" type="slidenum">
              <a:rPr lang="de-DE" smtClean="0"/>
              <a:t>13</a:t>
            </a:fld>
            <a:endParaRPr lang="de-DE" dirty="0"/>
          </a:p>
        </p:txBody>
      </p:sp>
    </p:spTree>
    <p:extLst>
      <p:ext uri="{BB962C8B-B14F-4D97-AF65-F5344CB8AC3E}">
        <p14:creationId xmlns:p14="http://schemas.microsoft.com/office/powerpoint/2010/main" val="27855769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de-DE" sz="1200"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C6A89CA1-BB4A-4F2B-B157-5A5CF4E79A02}" type="slidenum">
              <a:rPr lang="de-DE" smtClean="0"/>
              <a:t>14</a:t>
            </a:fld>
            <a:endParaRPr lang="de-DE" dirty="0"/>
          </a:p>
        </p:txBody>
      </p:sp>
    </p:spTree>
    <p:extLst>
      <p:ext uri="{BB962C8B-B14F-4D97-AF65-F5344CB8AC3E}">
        <p14:creationId xmlns:p14="http://schemas.microsoft.com/office/powerpoint/2010/main" val="12124255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fr-BE" dirty="0"/>
          </a:p>
        </p:txBody>
      </p:sp>
      <p:sp>
        <p:nvSpPr>
          <p:cNvPr id="4" name="Slide Number Placeholder 3"/>
          <p:cNvSpPr>
            <a:spLocks noGrp="1"/>
          </p:cNvSpPr>
          <p:nvPr>
            <p:ph type="sldNum" sz="quarter" idx="10"/>
          </p:nvPr>
        </p:nvSpPr>
        <p:spPr/>
        <p:txBody>
          <a:bodyPr/>
          <a:lstStyle/>
          <a:p>
            <a:fld id="{C6A89CA1-BB4A-4F2B-B157-5A5CF4E79A02}" type="slidenum">
              <a:rPr lang="de-DE" smtClean="0"/>
              <a:t>15</a:t>
            </a:fld>
            <a:endParaRPr lang="de-DE" dirty="0"/>
          </a:p>
        </p:txBody>
      </p:sp>
    </p:spTree>
    <p:extLst>
      <p:ext uri="{BB962C8B-B14F-4D97-AF65-F5344CB8AC3E}">
        <p14:creationId xmlns:p14="http://schemas.microsoft.com/office/powerpoint/2010/main" val="20985163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a:solidFill>
                <a:srgbClr val="0070C0"/>
              </a:solidFill>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C6A89CA1-BB4A-4F2B-B157-5A5CF4E79A02}" type="slidenum">
              <a:rPr lang="de-DE" smtClean="0"/>
              <a:t>16</a:t>
            </a:fld>
            <a:endParaRPr lang="de-DE" dirty="0"/>
          </a:p>
        </p:txBody>
      </p:sp>
    </p:spTree>
    <p:extLst>
      <p:ext uri="{BB962C8B-B14F-4D97-AF65-F5344CB8AC3E}">
        <p14:creationId xmlns:p14="http://schemas.microsoft.com/office/powerpoint/2010/main" val="3833267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BE"/>
          </a:p>
        </p:txBody>
      </p:sp>
      <p:sp>
        <p:nvSpPr>
          <p:cNvPr id="4" name="Slide Number Placeholder 3"/>
          <p:cNvSpPr>
            <a:spLocks noGrp="1"/>
          </p:cNvSpPr>
          <p:nvPr>
            <p:ph type="sldNum" sz="quarter" idx="10"/>
          </p:nvPr>
        </p:nvSpPr>
        <p:spPr/>
        <p:txBody>
          <a:bodyPr/>
          <a:lstStyle/>
          <a:p>
            <a:fld id="{C6A89CA1-BB4A-4F2B-B157-5A5CF4E79A02}" type="slidenum">
              <a:rPr lang="de-DE" smtClean="0"/>
              <a:t>17</a:t>
            </a:fld>
            <a:endParaRPr lang="de-DE" dirty="0"/>
          </a:p>
        </p:txBody>
      </p:sp>
    </p:spTree>
    <p:extLst>
      <p:ext uri="{BB962C8B-B14F-4D97-AF65-F5344CB8AC3E}">
        <p14:creationId xmlns:p14="http://schemas.microsoft.com/office/powerpoint/2010/main" val="20015376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a:cs typeface="Arial" pitchFamily="34" charset="0"/>
            </a:endParaRPr>
          </a:p>
        </p:txBody>
      </p:sp>
      <p:sp>
        <p:nvSpPr>
          <p:cNvPr id="4" name="Slide Number Placeholder 3"/>
          <p:cNvSpPr>
            <a:spLocks noGrp="1"/>
          </p:cNvSpPr>
          <p:nvPr>
            <p:ph type="sldNum" sz="quarter" idx="10"/>
          </p:nvPr>
        </p:nvSpPr>
        <p:spPr/>
        <p:txBody>
          <a:bodyPr/>
          <a:lstStyle/>
          <a:p>
            <a:fld id="{C6A89CA1-BB4A-4F2B-B157-5A5CF4E79A02}" type="slidenum">
              <a:rPr lang="de-DE" smtClean="0"/>
              <a:t>18</a:t>
            </a:fld>
            <a:endParaRPr lang="de-DE" dirty="0"/>
          </a:p>
        </p:txBody>
      </p:sp>
    </p:spTree>
    <p:extLst>
      <p:ext uri="{BB962C8B-B14F-4D97-AF65-F5344CB8AC3E}">
        <p14:creationId xmlns:p14="http://schemas.microsoft.com/office/powerpoint/2010/main" val="192137748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BE"/>
          </a:p>
        </p:txBody>
      </p:sp>
      <p:sp>
        <p:nvSpPr>
          <p:cNvPr id="4" name="Slide Number Placeholder 3"/>
          <p:cNvSpPr>
            <a:spLocks noGrp="1"/>
          </p:cNvSpPr>
          <p:nvPr>
            <p:ph type="sldNum" sz="quarter" idx="10"/>
          </p:nvPr>
        </p:nvSpPr>
        <p:spPr/>
        <p:txBody>
          <a:bodyPr/>
          <a:lstStyle/>
          <a:p>
            <a:fld id="{C6A89CA1-BB4A-4F2B-B157-5A5CF4E79A02}" type="slidenum">
              <a:rPr lang="de-DE" smtClean="0"/>
              <a:t>19</a:t>
            </a:fld>
            <a:endParaRPr lang="de-DE" dirty="0"/>
          </a:p>
        </p:txBody>
      </p:sp>
    </p:spTree>
    <p:extLst>
      <p:ext uri="{BB962C8B-B14F-4D97-AF65-F5344CB8AC3E}">
        <p14:creationId xmlns:p14="http://schemas.microsoft.com/office/powerpoint/2010/main" val="273828046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BE" sz="1200" b="0" dirty="0"/>
          </a:p>
        </p:txBody>
      </p:sp>
      <p:sp>
        <p:nvSpPr>
          <p:cNvPr id="4" name="Slide Number Placeholder 3"/>
          <p:cNvSpPr>
            <a:spLocks noGrp="1"/>
          </p:cNvSpPr>
          <p:nvPr>
            <p:ph type="sldNum" sz="quarter" idx="10"/>
          </p:nvPr>
        </p:nvSpPr>
        <p:spPr/>
        <p:txBody>
          <a:bodyPr/>
          <a:lstStyle/>
          <a:p>
            <a:fld id="{C6A89CA1-BB4A-4F2B-B157-5A5CF4E79A02}" type="slidenum">
              <a:rPr lang="de-DE" smtClean="0"/>
              <a:t>20</a:t>
            </a:fld>
            <a:endParaRPr lang="de-DE" dirty="0"/>
          </a:p>
        </p:txBody>
      </p:sp>
    </p:spTree>
    <p:extLst>
      <p:ext uri="{BB962C8B-B14F-4D97-AF65-F5344CB8AC3E}">
        <p14:creationId xmlns:p14="http://schemas.microsoft.com/office/powerpoint/2010/main" val="69217998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de-DE" sz="1200" dirty="0">
              <a:solidFill>
                <a:srgbClr val="0070C0"/>
              </a:solidFill>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C6A89CA1-BB4A-4F2B-B157-5A5CF4E79A02}" type="slidenum">
              <a:rPr lang="de-DE" smtClean="0"/>
              <a:t>22</a:t>
            </a:fld>
            <a:endParaRPr lang="de-DE" dirty="0"/>
          </a:p>
        </p:txBody>
      </p:sp>
    </p:spTree>
    <p:extLst>
      <p:ext uri="{BB962C8B-B14F-4D97-AF65-F5344CB8AC3E}">
        <p14:creationId xmlns:p14="http://schemas.microsoft.com/office/powerpoint/2010/main" val="34309815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6A89CA1-BB4A-4F2B-B157-5A5CF4E79A02}" type="slidenum">
              <a:rPr lang="de-DE" smtClean="0"/>
              <a:t>3</a:t>
            </a:fld>
            <a:endParaRPr lang="de-DE" dirty="0"/>
          </a:p>
        </p:txBody>
      </p:sp>
    </p:spTree>
    <p:extLst>
      <p:ext uri="{BB962C8B-B14F-4D97-AF65-F5344CB8AC3E}">
        <p14:creationId xmlns:p14="http://schemas.microsoft.com/office/powerpoint/2010/main" val="344549636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BE"/>
          </a:p>
        </p:txBody>
      </p:sp>
      <p:sp>
        <p:nvSpPr>
          <p:cNvPr id="4" name="Slide Number Placeholder 3"/>
          <p:cNvSpPr>
            <a:spLocks noGrp="1"/>
          </p:cNvSpPr>
          <p:nvPr>
            <p:ph type="sldNum" sz="quarter" idx="10"/>
          </p:nvPr>
        </p:nvSpPr>
        <p:spPr/>
        <p:txBody>
          <a:bodyPr/>
          <a:lstStyle/>
          <a:p>
            <a:fld id="{C6A89CA1-BB4A-4F2B-B157-5A5CF4E79A02}" type="slidenum">
              <a:rPr lang="de-DE" smtClean="0"/>
              <a:t>23</a:t>
            </a:fld>
            <a:endParaRPr lang="de-DE" dirty="0"/>
          </a:p>
        </p:txBody>
      </p:sp>
    </p:spTree>
    <p:extLst>
      <p:ext uri="{BB962C8B-B14F-4D97-AF65-F5344CB8AC3E}">
        <p14:creationId xmlns:p14="http://schemas.microsoft.com/office/powerpoint/2010/main" val="22019770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BE"/>
          </a:p>
        </p:txBody>
      </p:sp>
      <p:sp>
        <p:nvSpPr>
          <p:cNvPr id="4" name="Slide Number Placeholder 3"/>
          <p:cNvSpPr>
            <a:spLocks noGrp="1"/>
          </p:cNvSpPr>
          <p:nvPr>
            <p:ph type="sldNum" sz="quarter" idx="10"/>
          </p:nvPr>
        </p:nvSpPr>
        <p:spPr/>
        <p:txBody>
          <a:bodyPr/>
          <a:lstStyle/>
          <a:p>
            <a:fld id="{C6A89CA1-BB4A-4F2B-B157-5A5CF4E79A02}" type="slidenum">
              <a:rPr lang="de-DE" smtClean="0"/>
              <a:t>24</a:t>
            </a:fld>
            <a:endParaRPr lang="de-DE" dirty="0"/>
          </a:p>
        </p:txBody>
      </p:sp>
    </p:spTree>
    <p:extLst>
      <p:ext uri="{BB962C8B-B14F-4D97-AF65-F5344CB8AC3E}">
        <p14:creationId xmlns:p14="http://schemas.microsoft.com/office/powerpoint/2010/main" val="300240337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BE"/>
          </a:p>
        </p:txBody>
      </p:sp>
      <p:sp>
        <p:nvSpPr>
          <p:cNvPr id="4" name="Slide Number Placeholder 3"/>
          <p:cNvSpPr>
            <a:spLocks noGrp="1"/>
          </p:cNvSpPr>
          <p:nvPr>
            <p:ph type="sldNum" sz="quarter" idx="10"/>
          </p:nvPr>
        </p:nvSpPr>
        <p:spPr/>
        <p:txBody>
          <a:bodyPr/>
          <a:lstStyle/>
          <a:p>
            <a:fld id="{C6A89CA1-BB4A-4F2B-B157-5A5CF4E79A02}" type="slidenum">
              <a:rPr lang="de-DE" smtClean="0"/>
              <a:t>25</a:t>
            </a:fld>
            <a:endParaRPr lang="de-DE" dirty="0"/>
          </a:p>
        </p:txBody>
      </p:sp>
    </p:spTree>
    <p:extLst>
      <p:ext uri="{BB962C8B-B14F-4D97-AF65-F5344CB8AC3E}">
        <p14:creationId xmlns:p14="http://schemas.microsoft.com/office/powerpoint/2010/main" val="169356824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BE"/>
          </a:p>
        </p:txBody>
      </p:sp>
      <p:sp>
        <p:nvSpPr>
          <p:cNvPr id="4" name="Slide Number Placeholder 3"/>
          <p:cNvSpPr>
            <a:spLocks noGrp="1"/>
          </p:cNvSpPr>
          <p:nvPr>
            <p:ph type="sldNum" sz="quarter" idx="10"/>
          </p:nvPr>
        </p:nvSpPr>
        <p:spPr/>
        <p:txBody>
          <a:bodyPr/>
          <a:lstStyle/>
          <a:p>
            <a:fld id="{C6A89CA1-BB4A-4F2B-B157-5A5CF4E79A02}" type="slidenum">
              <a:rPr lang="de-DE" smtClean="0"/>
              <a:t>26</a:t>
            </a:fld>
            <a:endParaRPr lang="de-DE" dirty="0"/>
          </a:p>
        </p:txBody>
      </p:sp>
    </p:spTree>
    <p:extLst>
      <p:ext uri="{BB962C8B-B14F-4D97-AF65-F5344CB8AC3E}">
        <p14:creationId xmlns:p14="http://schemas.microsoft.com/office/powerpoint/2010/main" val="73163058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BE" dirty="0"/>
          </a:p>
        </p:txBody>
      </p:sp>
      <p:sp>
        <p:nvSpPr>
          <p:cNvPr id="4" name="Slide Number Placeholder 3"/>
          <p:cNvSpPr>
            <a:spLocks noGrp="1"/>
          </p:cNvSpPr>
          <p:nvPr>
            <p:ph type="sldNum" sz="quarter" idx="10"/>
          </p:nvPr>
        </p:nvSpPr>
        <p:spPr/>
        <p:txBody>
          <a:bodyPr/>
          <a:lstStyle/>
          <a:p>
            <a:fld id="{C6A89CA1-BB4A-4F2B-B157-5A5CF4E79A02}" type="slidenum">
              <a:rPr lang="de-DE" smtClean="0"/>
              <a:t>27</a:t>
            </a:fld>
            <a:endParaRPr lang="de-DE" dirty="0"/>
          </a:p>
        </p:txBody>
      </p:sp>
    </p:spTree>
    <p:extLst>
      <p:ext uri="{BB962C8B-B14F-4D97-AF65-F5344CB8AC3E}">
        <p14:creationId xmlns:p14="http://schemas.microsoft.com/office/powerpoint/2010/main" val="408090285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BE"/>
          </a:p>
        </p:txBody>
      </p:sp>
      <p:sp>
        <p:nvSpPr>
          <p:cNvPr id="4" name="Slide Number Placeholder 3"/>
          <p:cNvSpPr>
            <a:spLocks noGrp="1"/>
          </p:cNvSpPr>
          <p:nvPr>
            <p:ph type="sldNum" sz="quarter" idx="10"/>
          </p:nvPr>
        </p:nvSpPr>
        <p:spPr/>
        <p:txBody>
          <a:bodyPr/>
          <a:lstStyle/>
          <a:p>
            <a:fld id="{C6A89CA1-BB4A-4F2B-B157-5A5CF4E79A02}" type="slidenum">
              <a:rPr lang="de-DE" smtClean="0"/>
              <a:t>28</a:t>
            </a:fld>
            <a:endParaRPr lang="de-DE" dirty="0"/>
          </a:p>
        </p:txBody>
      </p:sp>
    </p:spTree>
    <p:extLst>
      <p:ext uri="{BB962C8B-B14F-4D97-AF65-F5344CB8AC3E}">
        <p14:creationId xmlns:p14="http://schemas.microsoft.com/office/powerpoint/2010/main" val="387796011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de-DE" sz="1200" dirty="0">
              <a:solidFill>
                <a:srgbClr val="0070C0"/>
              </a:solidFill>
              <a:cs typeface="Arial" pitchFamily="34" charset="0"/>
            </a:endParaRPr>
          </a:p>
        </p:txBody>
      </p:sp>
      <p:sp>
        <p:nvSpPr>
          <p:cNvPr id="4" name="Slide Number Placeholder 3"/>
          <p:cNvSpPr>
            <a:spLocks noGrp="1"/>
          </p:cNvSpPr>
          <p:nvPr>
            <p:ph type="sldNum" sz="quarter" idx="10"/>
          </p:nvPr>
        </p:nvSpPr>
        <p:spPr/>
        <p:txBody>
          <a:bodyPr/>
          <a:lstStyle/>
          <a:p>
            <a:fld id="{C6A89CA1-BB4A-4F2B-B157-5A5CF4E79A02}" type="slidenum">
              <a:rPr lang="de-DE" smtClean="0"/>
              <a:t>29</a:t>
            </a:fld>
            <a:endParaRPr lang="de-DE" dirty="0"/>
          </a:p>
        </p:txBody>
      </p:sp>
    </p:spTree>
    <p:extLst>
      <p:ext uri="{BB962C8B-B14F-4D97-AF65-F5344CB8AC3E}">
        <p14:creationId xmlns:p14="http://schemas.microsoft.com/office/powerpoint/2010/main" val="298769328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BE"/>
          </a:p>
        </p:txBody>
      </p:sp>
      <p:sp>
        <p:nvSpPr>
          <p:cNvPr id="4" name="Slide Number Placeholder 3"/>
          <p:cNvSpPr>
            <a:spLocks noGrp="1"/>
          </p:cNvSpPr>
          <p:nvPr>
            <p:ph type="sldNum" sz="quarter" idx="10"/>
          </p:nvPr>
        </p:nvSpPr>
        <p:spPr/>
        <p:txBody>
          <a:bodyPr/>
          <a:lstStyle/>
          <a:p>
            <a:fld id="{C6A89CA1-BB4A-4F2B-B157-5A5CF4E79A02}" type="slidenum">
              <a:rPr lang="de-DE" smtClean="0"/>
              <a:t>30</a:t>
            </a:fld>
            <a:endParaRPr lang="de-DE" dirty="0"/>
          </a:p>
        </p:txBody>
      </p:sp>
    </p:spTree>
    <p:extLst>
      <p:ext uri="{BB962C8B-B14F-4D97-AF65-F5344CB8AC3E}">
        <p14:creationId xmlns:p14="http://schemas.microsoft.com/office/powerpoint/2010/main" val="28096755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200" dirty="0">
                <a:latin typeface="Arial" pitchFamily="34" charset="0"/>
                <a:cs typeface="Arial" pitchFamily="34" charset="0"/>
              </a:rPr>
              <a:t>www.ssina.com </a:t>
            </a:r>
          </a:p>
          <a:p>
            <a:pPr marL="0" marR="0" indent="0" algn="l" defTabSz="914400" rtl="0" eaLnBrk="1" fontAlgn="auto" latinLnBrk="0" hangingPunct="1">
              <a:lnSpc>
                <a:spcPct val="100000"/>
              </a:lnSpc>
              <a:spcBef>
                <a:spcPts val="0"/>
              </a:spcBef>
              <a:spcAft>
                <a:spcPts val="0"/>
              </a:spcAft>
              <a:buClrTx/>
              <a:buSzTx/>
              <a:buFontTx/>
              <a:buNone/>
              <a:tabLst/>
              <a:defRPr/>
            </a:pPr>
            <a:r>
              <a:rPr lang="pl-PL" sz="1200" kern="1200" dirty="0">
                <a:solidFill>
                  <a:schemeClr val="tx1"/>
                </a:solidFill>
                <a:latin typeface="+mn-lt"/>
                <a:ea typeface="+mn-ea"/>
                <a:cs typeface="Arial" pitchFamily="34" charset="0"/>
              </a:rPr>
              <a:t>Źródło</a:t>
            </a:r>
            <a:r>
              <a:rPr lang="en-US" sz="1200" kern="1200" dirty="0">
                <a:solidFill>
                  <a:schemeClr val="tx1"/>
                </a:solidFill>
                <a:latin typeface="+mn-lt"/>
                <a:ea typeface="+mn-ea"/>
                <a:cs typeface="Arial" pitchFamily="34" charset="0"/>
              </a:rPr>
              <a:t>: Specialty Steel Industry of North America, </a:t>
            </a:r>
            <a:r>
              <a:rPr lang="de-DE" sz="1200" kern="1200" dirty="0" err="1">
                <a:solidFill>
                  <a:schemeClr val="tx1"/>
                </a:solidFill>
                <a:latin typeface="+mn-lt"/>
                <a:ea typeface="+mn-ea"/>
                <a:cs typeface="Arial" pitchFamily="34" charset="0"/>
              </a:rPr>
              <a:t>Stainless</a:t>
            </a:r>
            <a:r>
              <a:rPr lang="de-DE" sz="1200" kern="1200" dirty="0">
                <a:solidFill>
                  <a:schemeClr val="tx1"/>
                </a:solidFill>
                <a:latin typeface="+mn-lt"/>
                <a:ea typeface="+mn-ea"/>
                <a:cs typeface="Arial" pitchFamily="34" charset="0"/>
              </a:rPr>
              <a:t> </a:t>
            </a:r>
            <a:r>
              <a:rPr lang="de-DE" sz="1200" kern="1200" dirty="0" err="1">
                <a:solidFill>
                  <a:schemeClr val="tx1"/>
                </a:solidFill>
                <a:latin typeface="+mn-lt"/>
                <a:ea typeface="+mn-ea"/>
                <a:cs typeface="Arial" pitchFamily="34" charset="0"/>
              </a:rPr>
              <a:t>steel</a:t>
            </a:r>
            <a:r>
              <a:rPr lang="de-DE" sz="1200" kern="1200" dirty="0">
                <a:solidFill>
                  <a:schemeClr val="tx1"/>
                </a:solidFill>
                <a:latin typeface="+mn-lt"/>
                <a:ea typeface="+mn-ea"/>
                <a:cs typeface="Arial" pitchFamily="34" charset="0"/>
              </a:rPr>
              <a:t> </a:t>
            </a:r>
            <a:r>
              <a:rPr lang="de-DE" sz="1200" kern="1200" dirty="0" err="1">
                <a:solidFill>
                  <a:schemeClr val="tx1"/>
                </a:solidFill>
                <a:latin typeface="+mn-lt"/>
                <a:ea typeface="+mn-ea"/>
                <a:cs typeface="Arial" pitchFamily="34" charset="0"/>
              </a:rPr>
              <a:t>information</a:t>
            </a:r>
            <a:r>
              <a:rPr lang="de-DE" sz="1200" kern="1200" dirty="0">
                <a:solidFill>
                  <a:schemeClr val="tx1"/>
                </a:solidFill>
                <a:latin typeface="+mn-lt"/>
                <a:ea typeface="+mn-ea"/>
                <a:cs typeface="Arial" pitchFamily="34" charset="0"/>
              </a:rPr>
              <a:t> </a:t>
            </a:r>
            <a:r>
              <a:rPr lang="de-DE" sz="1200" kern="1200" dirty="0" err="1">
                <a:solidFill>
                  <a:schemeClr val="tx1"/>
                </a:solidFill>
                <a:latin typeface="+mn-lt"/>
                <a:ea typeface="+mn-ea"/>
                <a:cs typeface="Arial" pitchFamily="34" charset="0"/>
              </a:rPr>
              <a:t>center</a:t>
            </a:r>
            <a:r>
              <a:rPr lang="de-DE" sz="1200" kern="1200" dirty="0">
                <a:solidFill>
                  <a:schemeClr val="tx1"/>
                </a:solidFill>
                <a:latin typeface="+mn-lt"/>
                <a:ea typeface="+mn-ea"/>
                <a:cs typeface="Arial" pitchFamily="34" charset="0"/>
              </a:rPr>
              <a:t> (www.ssina.com)</a:t>
            </a:r>
          </a:p>
          <a:p>
            <a:pPr marL="0" marR="0" indent="0" algn="l" defTabSz="914400" rtl="0" eaLnBrk="1" fontAlgn="auto" latinLnBrk="0" hangingPunct="1">
              <a:lnSpc>
                <a:spcPct val="100000"/>
              </a:lnSpc>
              <a:spcBef>
                <a:spcPts val="0"/>
              </a:spcBef>
              <a:spcAft>
                <a:spcPts val="0"/>
              </a:spcAft>
              <a:buClrTx/>
              <a:buSzTx/>
              <a:buFontTx/>
              <a:buNone/>
              <a:tabLst/>
              <a:defRPr/>
            </a:pPr>
            <a:endParaRPr lang="de-DE" sz="1200" kern="1200" dirty="0">
              <a:solidFill>
                <a:schemeClr val="tx1"/>
              </a:solidFill>
              <a:latin typeface="+mn-lt"/>
              <a:ea typeface="+mn-ea"/>
              <a:cs typeface="Arial" pitchFamily="34" charset="0"/>
            </a:endParaRPr>
          </a:p>
        </p:txBody>
      </p:sp>
      <p:sp>
        <p:nvSpPr>
          <p:cNvPr id="4" name="Slide Number Placeholder 3"/>
          <p:cNvSpPr>
            <a:spLocks noGrp="1"/>
          </p:cNvSpPr>
          <p:nvPr>
            <p:ph type="sldNum" sz="quarter" idx="10"/>
          </p:nvPr>
        </p:nvSpPr>
        <p:spPr/>
        <p:txBody>
          <a:bodyPr/>
          <a:lstStyle/>
          <a:p>
            <a:fld id="{FCAD31F2-D280-4941-9FB1-46DCA8BCB0E7}" type="slidenum">
              <a:rPr lang="fr-FR" smtClean="0"/>
              <a:t>31</a:t>
            </a:fld>
            <a:endParaRPr lang="fr-FR"/>
          </a:p>
        </p:txBody>
      </p:sp>
    </p:spTree>
    <p:extLst>
      <p:ext uri="{BB962C8B-B14F-4D97-AF65-F5344CB8AC3E}">
        <p14:creationId xmlns:p14="http://schemas.microsoft.com/office/powerpoint/2010/main" val="299900385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l-PL" dirty="0"/>
              <a:t>MJ:</a:t>
            </a:r>
          </a:p>
          <a:p>
            <a:pPr marL="228600" indent="-228600">
              <a:buAutoNum type="arabicPeriod"/>
            </a:pPr>
            <a:r>
              <a:rPr lang="pl-PL" dirty="0"/>
              <a:t>„oraz wpływy na środowisko</a:t>
            </a:r>
            <a:r>
              <a:rPr lang="pl-PL" baseline="0" dirty="0"/>
              <a:t>” – powinno być „wpływ” na środowisko</a:t>
            </a:r>
          </a:p>
          <a:p>
            <a:pPr marL="228600" indent="-228600">
              <a:buAutoNum type="arabicPeriod"/>
            </a:pPr>
            <a:r>
              <a:rPr lang="pl-PL" baseline="0" dirty="0"/>
              <a:t>„Budowa dodatkowe wyposarzenia” – powinno być „wyposażenia” </a:t>
            </a:r>
            <a:r>
              <a:rPr lang="pl-PL" baseline="0" dirty="0">
                <a:sym typeface="Wingdings" panose="05000000000000000000" pitchFamily="2" charset="2"/>
              </a:rPr>
              <a:t></a:t>
            </a:r>
          </a:p>
        </p:txBody>
      </p:sp>
      <p:sp>
        <p:nvSpPr>
          <p:cNvPr id="4" name="Slide Number Placeholder 3"/>
          <p:cNvSpPr>
            <a:spLocks noGrp="1"/>
          </p:cNvSpPr>
          <p:nvPr>
            <p:ph type="sldNum" sz="quarter" idx="10"/>
          </p:nvPr>
        </p:nvSpPr>
        <p:spPr/>
        <p:txBody>
          <a:bodyPr/>
          <a:lstStyle/>
          <a:p>
            <a:fld id="{C6A89CA1-BB4A-4F2B-B157-5A5CF4E79A02}" type="slidenum">
              <a:rPr lang="de-DE" smtClean="0"/>
              <a:t>32</a:t>
            </a:fld>
            <a:endParaRPr lang="de-DE" dirty="0"/>
          </a:p>
        </p:txBody>
      </p:sp>
    </p:spTree>
    <p:extLst>
      <p:ext uri="{BB962C8B-B14F-4D97-AF65-F5344CB8AC3E}">
        <p14:creationId xmlns:p14="http://schemas.microsoft.com/office/powerpoint/2010/main" val="40657236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6A89CA1-BB4A-4F2B-B157-5A5CF4E79A02}" type="slidenum">
              <a:rPr lang="de-DE" smtClean="0"/>
              <a:t>4</a:t>
            </a:fld>
            <a:endParaRPr lang="de-DE" dirty="0"/>
          </a:p>
        </p:txBody>
      </p:sp>
    </p:spTree>
    <p:extLst>
      <p:ext uri="{BB962C8B-B14F-4D97-AF65-F5344CB8AC3E}">
        <p14:creationId xmlns:p14="http://schemas.microsoft.com/office/powerpoint/2010/main" val="351307911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de-DE" sz="1200" dirty="0">
              <a:solidFill>
                <a:srgbClr val="0070C0"/>
              </a:solidFill>
              <a:cs typeface="Arial" pitchFamily="34" charset="0"/>
            </a:endParaRPr>
          </a:p>
        </p:txBody>
      </p:sp>
      <p:sp>
        <p:nvSpPr>
          <p:cNvPr id="4" name="Slide Number Placeholder 3"/>
          <p:cNvSpPr>
            <a:spLocks noGrp="1"/>
          </p:cNvSpPr>
          <p:nvPr>
            <p:ph type="sldNum" sz="quarter" idx="10"/>
          </p:nvPr>
        </p:nvSpPr>
        <p:spPr/>
        <p:txBody>
          <a:bodyPr/>
          <a:lstStyle/>
          <a:p>
            <a:fld id="{C6A89CA1-BB4A-4F2B-B157-5A5CF4E79A02}" type="slidenum">
              <a:rPr lang="de-DE" smtClean="0"/>
              <a:t>33</a:t>
            </a:fld>
            <a:endParaRPr lang="de-DE" dirty="0"/>
          </a:p>
        </p:txBody>
      </p:sp>
    </p:spTree>
    <p:extLst>
      <p:ext uri="{BB962C8B-B14F-4D97-AF65-F5344CB8AC3E}">
        <p14:creationId xmlns:p14="http://schemas.microsoft.com/office/powerpoint/2010/main" val="8597382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sz="1200" dirty="0">
              <a:solidFill>
                <a:srgbClr val="0070C0"/>
              </a:solidFill>
              <a:cs typeface="Arial" pitchFamily="34" charset="0"/>
            </a:endParaRPr>
          </a:p>
        </p:txBody>
      </p:sp>
      <p:sp>
        <p:nvSpPr>
          <p:cNvPr id="4" name="Slide Number Placeholder 3"/>
          <p:cNvSpPr>
            <a:spLocks noGrp="1"/>
          </p:cNvSpPr>
          <p:nvPr>
            <p:ph type="sldNum" sz="quarter" idx="10"/>
          </p:nvPr>
        </p:nvSpPr>
        <p:spPr/>
        <p:txBody>
          <a:bodyPr/>
          <a:lstStyle/>
          <a:p>
            <a:fld id="{C6A89CA1-BB4A-4F2B-B157-5A5CF4E79A02}" type="slidenum">
              <a:rPr lang="de-DE" smtClean="0"/>
              <a:t>34</a:t>
            </a:fld>
            <a:endParaRPr lang="de-DE" dirty="0"/>
          </a:p>
        </p:txBody>
      </p:sp>
    </p:spTree>
    <p:extLst>
      <p:ext uri="{BB962C8B-B14F-4D97-AF65-F5344CB8AC3E}">
        <p14:creationId xmlns:p14="http://schemas.microsoft.com/office/powerpoint/2010/main" val="192552462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BE"/>
          </a:p>
        </p:txBody>
      </p:sp>
      <p:sp>
        <p:nvSpPr>
          <p:cNvPr id="4" name="Slide Number Placeholder 3"/>
          <p:cNvSpPr>
            <a:spLocks noGrp="1"/>
          </p:cNvSpPr>
          <p:nvPr>
            <p:ph type="sldNum" sz="quarter" idx="10"/>
          </p:nvPr>
        </p:nvSpPr>
        <p:spPr/>
        <p:txBody>
          <a:bodyPr/>
          <a:lstStyle/>
          <a:p>
            <a:fld id="{C6A89CA1-BB4A-4F2B-B157-5A5CF4E79A02}" type="slidenum">
              <a:rPr lang="de-DE" smtClean="0"/>
              <a:t>36</a:t>
            </a:fld>
            <a:endParaRPr lang="de-DE" dirty="0"/>
          </a:p>
        </p:txBody>
      </p:sp>
    </p:spTree>
    <p:extLst>
      <p:ext uri="{BB962C8B-B14F-4D97-AF65-F5344CB8AC3E}">
        <p14:creationId xmlns:p14="http://schemas.microsoft.com/office/powerpoint/2010/main" val="332619205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l-PL" dirty="0"/>
              <a:t>Należy pamiętać, że;</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pl-PL" dirty="0"/>
              <a:t>Wieżę </a:t>
            </a:r>
            <a:r>
              <a:rPr lang="fr-FR" dirty="0"/>
              <a:t>Eiffel</a:t>
            </a:r>
            <a:r>
              <a:rPr lang="pl-PL" dirty="0"/>
              <a:t>a wybudowano przed tym jak wymyślono stale nierdzewne!</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pl-PL" dirty="0"/>
              <a:t>Miała to być konstrukcją tymczasową, ale mieszkańcy ją pokochali</a:t>
            </a:r>
            <a:r>
              <a:rPr lang="fr-FR" dirty="0"/>
              <a:t>!</a:t>
            </a:r>
          </a:p>
          <a:p>
            <a:endParaRPr lang="de-DE" sz="1200" dirty="0">
              <a:cs typeface="Arial" pitchFamily="34" charset="0"/>
            </a:endParaRPr>
          </a:p>
        </p:txBody>
      </p:sp>
      <p:sp>
        <p:nvSpPr>
          <p:cNvPr id="4" name="Slide Number Placeholder 3"/>
          <p:cNvSpPr>
            <a:spLocks noGrp="1"/>
          </p:cNvSpPr>
          <p:nvPr>
            <p:ph type="sldNum" sz="quarter" idx="10"/>
          </p:nvPr>
        </p:nvSpPr>
        <p:spPr/>
        <p:txBody>
          <a:bodyPr/>
          <a:lstStyle/>
          <a:p>
            <a:fld id="{FCAD31F2-D280-4941-9FB1-46DCA8BCB0E7}" type="slidenum">
              <a:rPr lang="fr-FR" smtClean="0"/>
              <a:t>37</a:t>
            </a:fld>
            <a:endParaRPr lang="fr-FR"/>
          </a:p>
        </p:txBody>
      </p:sp>
    </p:spTree>
    <p:extLst>
      <p:ext uri="{BB962C8B-B14F-4D97-AF65-F5344CB8AC3E}">
        <p14:creationId xmlns:p14="http://schemas.microsoft.com/office/powerpoint/2010/main" val="404635822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l-PL" sz="1200" dirty="0">
                <a:latin typeface="Arial" pitchFamily="34" charset="0"/>
                <a:cs typeface="Arial" pitchFamily="34" charset="0"/>
              </a:rPr>
              <a:t>MJ:</a:t>
            </a:r>
          </a:p>
          <a:p>
            <a:pPr marL="0" marR="0" indent="0" algn="l" defTabSz="914400" rtl="0" eaLnBrk="1" fontAlgn="auto" latinLnBrk="0" hangingPunct="1">
              <a:lnSpc>
                <a:spcPct val="100000"/>
              </a:lnSpc>
              <a:spcBef>
                <a:spcPts val="0"/>
              </a:spcBef>
              <a:spcAft>
                <a:spcPts val="0"/>
              </a:spcAft>
              <a:buClrTx/>
              <a:buSzTx/>
              <a:buFontTx/>
              <a:buNone/>
              <a:tabLst/>
              <a:defRPr/>
            </a:pPr>
            <a:r>
              <a:rPr lang="pl-PL" sz="1200" dirty="0">
                <a:latin typeface="Arial" pitchFamily="34" charset="0"/>
                <a:cs typeface="Arial" pitchFamily="34" charset="0"/>
              </a:rPr>
              <a:t>1. Lepiej:</a:t>
            </a:r>
            <a:r>
              <a:rPr lang="pl-PL" sz="1200" baseline="0" dirty="0">
                <a:latin typeface="Arial" pitchFamily="34" charset="0"/>
                <a:cs typeface="Arial" pitchFamily="34" charset="0"/>
              </a:rPr>
              <a:t> „ocena wpływu stali nierdzewnej na środowisko”</a:t>
            </a:r>
            <a:endParaRPr lang="en-US" sz="1200"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C6A89CA1-BB4A-4F2B-B157-5A5CF4E79A02}" type="slidenum">
              <a:rPr lang="de-DE" smtClean="0"/>
              <a:t>38</a:t>
            </a:fld>
            <a:endParaRPr lang="de-DE" dirty="0"/>
          </a:p>
        </p:txBody>
      </p:sp>
    </p:spTree>
    <p:extLst>
      <p:ext uri="{BB962C8B-B14F-4D97-AF65-F5344CB8AC3E}">
        <p14:creationId xmlns:p14="http://schemas.microsoft.com/office/powerpoint/2010/main" val="313675422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BE"/>
          </a:p>
        </p:txBody>
      </p:sp>
      <p:sp>
        <p:nvSpPr>
          <p:cNvPr id="4" name="Slide Number Placeholder 3"/>
          <p:cNvSpPr>
            <a:spLocks noGrp="1"/>
          </p:cNvSpPr>
          <p:nvPr>
            <p:ph type="sldNum" sz="quarter" idx="10"/>
          </p:nvPr>
        </p:nvSpPr>
        <p:spPr/>
        <p:txBody>
          <a:bodyPr/>
          <a:lstStyle/>
          <a:p>
            <a:fld id="{C6A89CA1-BB4A-4F2B-B157-5A5CF4E79A02}" type="slidenum">
              <a:rPr lang="de-DE" smtClean="0"/>
              <a:t>39</a:t>
            </a:fld>
            <a:endParaRPr lang="de-DE" dirty="0"/>
          </a:p>
        </p:txBody>
      </p:sp>
    </p:spTree>
    <p:extLst>
      <p:ext uri="{BB962C8B-B14F-4D97-AF65-F5344CB8AC3E}">
        <p14:creationId xmlns:p14="http://schemas.microsoft.com/office/powerpoint/2010/main" val="240754246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trike="sngStrike" dirty="0"/>
              <a:t>http://www.wbcsdcement.org/pdf/CSI-RecyclingConcrete-Summary.pdf</a:t>
            </a:r>
          </a:p>
        </p:txBody>
      </p:sp>
      <p:sp>
        <p:nvSpPr>
          <p:cNvPr id="4" name="Espace réservé du numéro de diapositive 3"/>
          <p:cNvSpPr>
            <a:spLocks noGrp="1"/>
          </p:cNvSpPr>
          <p:nvPr>
            <p:ph type="sldNum" sz="quarter" idx="10"/>
          </p:nvPr>
        </p:nvSpPr>
        <p:spPr/>
        <p:txBody>
          <a:bodyPr/>
          <a:lstStyle/>
          <a:p>
            <a:fld id="{C6A89CA1-BB4A-4F2B-B157-5A5CF4E79A02}" type="slidenum">
              <a:rPr lang="de-DE" smtClean="0"/>
              <a:t>45</a:t>
            </a:fld>
            <a:endParaRPr lang="de-DE"/>
          </a:p>
        </p:txBody>
      </p:sp>
    </p:spTree>
    <p:extLst>
      <p:ext uri="{BB962C8B-B14F-4D97-AF65-F5344CB8AC3E}">
        <p14:creationId xmlns:p14="http://schemas.microsoft.com/office/powerpoint/2010/main" val="166284508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http://www.benefits-of-recycling.com/recycleplastics/</a:t>
            </a:r>
          </a:p>
          <a:p>
            <a:r>
              <a:rPr lang="fr-FR" dirty="0"/>
              <a:t>http://www.solwayrecycling.co.uk/recycled-plastic-products</a:t>
            </a:r>
          </a:p>
          <a:p>
            <a:endParaRPr lang="fr-FR" dirty="0"/>
          </a:p>
        </p:txBody>
      </p:sp>
      <p:sp>
        <p:nvSpPr>
          <p:cNvPr id="4" name="Espace réservé du numéro de diapositive 3"/>
          <p:cNvSpPr>
            <a:spLocks noGrp="1"/>
          </p:cNvSpPr>
          <p:nvPr>
            <p:ph type="sldNum" sz="quarter" idx="10"/>
          </p:nvPr>
        </p:nvSpPr>
        <p:spPr/>
        <p:txBody>
          <a:bodyPr/>
          <a:lstStyle/>
          <a:p>
            <a:fld id="{C6A89CA1-BB4A-4F2B-B157-5A5CF4E79A02}" type="slidenum">
              <a:rPr lang="de-DE" smtClean="0"/>
              <a:t>46</a:t>
            </a:fld>
            <a:endParaRPr lang="de-DE"/>
          </a:p>
        </p:txBody>
      </p:sp>
    </p:spTree>
    <p:extLst>
      <p:ext uri="{BB962C8B-B14F-4D97-AF65-F5344CB8AC3E}">
        <p14:creationId xmlns:p14="http://schemas.microsoft.com/office/powerpoint/2010/main" val="306892962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http://www.solidwastedistrict.com/statistics/wood.html</a:t>
            </a:r>
          </a:p>
          <a:p>
            <a:r>
              <a:rPr lang="fr-FR" dirty="0"/>
              <a:t>http://www.woodrecyclers.org/recycleapplication.php</a:t>
            </a:r>
          </a:p>
          <a:p>
            <a:r>
              <a:rPr lang="fr-FR" dirty="0"/>
              <a:t>http://en.wikipedia.org/wiki/Wood_preservation</a:t>
            </a:r>
          </a:p>
          <a:p>
            <a:endParaRPr lang="fr-FR" dirty="0"/>
          </a:p>
        </p:txBody>
      </p:sp>
      <p:sp>
        <p:nvSpPr>
          <p:cNvPr id="4" name="Espace réservé du numéro de diapositive 3"/>
          <p:cNvSpPr>
            <a:spLocks noGrp="1"/>
          </p:cNvSpPr>
          <p:nvPr>
            <p:ph type="sldNum" sz="quarter" idx="10"/>
          </p:nvPr>
        </p:nvSpPr>
        <p:spPr/>
        <p:txBody>
          <a:bodyPr/>
          <a:lstStyle/>
          <a:p>
            <a:fld id="{C6A89CA1-BB4A-4F2B-B157-5A5CF4E79A02}" type="slidenum">
              <a:rPr lang="de-DE" smtClean="0"/>
              <a:t>47</a:t>
            </a:fld>
            <a:endParaRPr lang="de-DE"/>
          </a:p>
        </p:txBody>
      </p:sp>
    </p:spTree>
    <p:extLst>
      <p:ext uri="{BB962C8B-B14F-4D97-AF65-F5344CB8AC3E}">
        <p14:creationId xmlns:p14="http://schemas.microsoft.com/office/powerpoint/2010/main" val="27453663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http://www.circle-economy.com/circular-economy/</a:t>
            </a:r>
          </a:p>
          <a:p>
            <a:r>
              <a:rPr lang="fr-FR" dirty="0"/>
              <a:t>http://www.irishenvironment.com/iepedia/circular-economy/</a:t>
            </a:r>
          </a:p>
        </p:txBody>
      </p:sp>
      <p:sp>
        <p:nvSpPr>
          <p:cNvPr id="4" name="Espace réservé du numéro de diapositive 3"/>
          <p:cNvSpPr>
            <a:spLocks noGrp="1"/>
          </p:cNvSpPr>
          <p:nvPr>
            <p:ph type="sldNum" sz="quarter" idx="10"/>
          </p:nvPr>
        </p:nvSpPr>
        <p:spPr/>
        <p:txBody>
          <a:bodyPr/>
          <a:lstStyle/>
          <a:p>
            <a:fld id="{C6A89CA1-BB4A-4F2B-B157-5A5CF4E79A02}" type="slidenum">
              <a:rPr lang="de-DE" smtClean="0"/>
              <a:t>6</a:t>
            </a:fld>
            <a:endParaRPr lang="de-DE"/>
          </a:p>
        </p:txBody>
      </p:sp>
    </p:spTree>
    <p:extLst>
      <p:ext uri="{BB962C8B-B14F-4D97-AF65-F5344CB8AC3E}">
        <p14:creationId xmlns:p14="http://schemas.microsoft.com/office/powerpoint/2010/main" val="37102182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de-DE" sz="1200"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C6A89CA1-BB4A-4F2B-B157-5A5CF4E79A02}" type="slidenum">
              <a:rPr lang="de-DE" smtClean="0"/>
              <a:t>7</a:t>
            </a:fld>
            <a:endParaRPr lang="de-DE" dirty="0"/>
          </a:p>
        </p:txBody>
      </p:sp>
    </p:spTree>
    <p:extLst>
      <p:ext uri="{BB962C8B-B14F-4D97-AF65-F5344CB8AC3E}">
        <p14:creationId xmlns:p14="http://schemas.microsoft.com/office/powerpoint/2010/main" val="12279476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BE"/>
          </a:p>
        </p:txBody>
      </p:sp>
      <p:sp>
        <p:nvSpPr>
          <p:cNvPr id="4" name="Slide Number Placeholder 3"/>
          <p:cNvSpPr>
            <a:spLocks noGrp="1"/>
          </p:cNvSpPr>
          <p:nvPr>
            <p:ph type="sldNum" sz="quarter" idx="10"/>
          </p:nvPr>
        </p:nvSpPr>
        <p:spPr/>
        <p:txBody>
          <a:bodyPr/>
          <a:lstStyle/>
          <a:p>
            <a:fld id="{C6A89CA1-BB4A-4F2B-B157-5A5CF4E79A02}" type="slidenum">
              <a:rPr lang="de-DE" smtClean="0"/>
              <a:t>8</a:t>
            </a:fld>
            <a:endParaRPr lang="de-DE" dirty="0"/>
          </a:p>
        </p:txBody>
      </p:sp>
    </p:spTree>
    <p:extLst>
      <p:ext uri="{BB962C8B-B14F-4D97-AF65-F5344CB8AC3E}">
        <p14:creationId xmlns:p14="http://schemas.microsoft.com/office/powerpoint/2010/main" val="25816325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l-PL" dirty="0"/>
              <a:t>MJ:</a:t>
            </a:r>
          </a:p>
          <a:p>
            <a:r>
              <a:rPr lang="pl-PL" dirty="0"/>
              <a:t>1. „50+ lata”</a:t>
            </a:r>
            <a:r>
              <a:rPr lang="pl-PL" baseline="0" dirty="0"/>
              <a:t> – lepiej „50 lat +”</a:t>
            </a:r>
            <a:endParaRPr lang="fr-BE" dirty="0"/>
          </a:p>
        </p:txBody>
      </p:sp>
      <p:sp>
        <p:nvSpPr>
          <p:cNvPr id="4" name="Slide Number Placeholder 3"/>
          <p:cNvSpPr>
            <a:spLocks noGrp="1"/>
          </p:cNvSpPr>
          <p:nvPr>
            <p:ph type="sldNum" sz="quarter" idx="10"/>
          </p:nvPr>
        </p:nvSpPr>
        <p:spPr/>
        <p:txBody>
          <a:bodyPr/>
          <a:lstStyle/>
          <a:p>
            <a:fld id="{C6A89CA1-BB4A-4F2B-B157-5A5CF4E79A02}" type="slidenum">
              <a:rPr lang="de-DE" smtClean="0"/>
              <a:t>9</a:t>
            </a:fld>
            <a:endParaRPr lang="de-DE" dirty="0"/>
          </a:p>
        </p:txBody>
      </p:sp>
    </p:spTree>
    <p:extLst>
      <p:ext uri="{BB962C8B-B14F-4D97-AF65-F5344CB8AC3E}">
        <p14:creationId xmlns:p14="http://schemas.microsoft.com/office/powerpoint/2010/main" val="15819338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endParaRPr lang="fr-FR" dirty="0"/>
          </a:p>
        </p:txBody>
      </p:sp>
      <p:sp>
        <p:nvSpPr>
          <p:cNvPr id="4" name="Slide Number Placeholder 3"/>
          <p:cNvSpPr>
            <a:spLocks noGrp="1"/>
          </p:cNvSpPr>
          <p:nvPr>
            <p:ph type="sldNum" sz="quarter" idx="10"/>
          </p:nvPr>
        </p:nvSpPr>
        <p:spPr/>
        <p:txBody>
          <a:bodyPr/>
          <a:lstStyle/>
          <a:p>
            <a:fld id="{C6A89CA1-BB4A-4F2B-B157-5A5CF4E79A02}" type="slidenum">
              <a:rPr lang="de-DE" smtClean="0"/>
              <a:t>10</a:t>
            </a:fld>
            <a:endParaRPr lang="de-DE" dirty="0"/>
          </a:p>
        </p:txBody>
      </p:sp>
    </p:spTree>
    <p:extLst>
      <p:ext uri="{BB962C8B-B14F-4D97-AF65-F5344CB8AC3E}">
        <p14:creationId xmlns:p14="http://schemas.microsoft.com/office/powerpoint/2010/main" val="26758712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BE"/>
          </a:p>
        </p:txBody>
      </p:sp>
      <p:sp>
        <p:nvSpPr>
          <p:cNvPr id="4" name="Slide Number Placeholder 3"/>
          <p:cNvSpPr>
            <a:spLocks noGrp="1"/>
          </p:cNvSpPr>
          <p:nvPr>
            <p:ph type="sldNum" sz="quarter" idx="10"/>
          </p:nvPr>
        </p:nvSpPr>
        <p:spPr/>
        <p:txBody>
          <a:bodyPr/>
          <a:lstStyle/>
          <a:p>
            <a:fld id="{C6A89CA1-BB4A-4F2B-B157-5A5CF4E79A02}" type="slidenum">
              <a:rPr lang="de-DE" smtClean="0"/>
              <a:t>11</a:t>
            </a:fld>
            <a:endParaRPr lang="de-DE" dirty="0"/>
          </a:p>
        </p:txBody>
      </p:sp>
    </p:spTree>
    <p:extLst>
      <p:ext uri="{BB962C8B-B14F-4D97-AF65-F5344CB8AC3E}">
        <p14:creationId xmlns:p14="http://schemas.microsoft.com/office/powerpoint/2010/main" val="41088447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fr-BE"/>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fr-BE"/>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fr-BE"/>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fr-BE"/>
          </a:p>
        </p:txBody>
      </p:sp>
      <p:sp>
        <p:nvSpPr>
          <p:cNvPr id="6" name="Slide Number Placeholder 5"/>
          <p:cNvSpPr>
            <a:spLocks noGrp="1"/>
          </p:cNvSpPr>
          <p:nvPr>
            <p:ph type="sldNum" sz="quarter" idx="12"/>
          </p:nvPr>
        </p:nvSpPr>
        <p:spPr/>
        <p:txBody>
          <a:bodyPr/>
          <a:lstStyle/>
          <a:p>
            <a:fld id="{BF73EC7F-79ED-4C17-9829-92AE53B2AB65}" type="slidenum">
              <a:rPr lang="fr-BE" smtClean="0"/>
              <a:t>‹#›</a:t>
            </a:fld>
            <a:endParaRPr lang="fr-BE"/>
          </a:p>
        </p:txBody>
      </p:sp>
    </p:spTree>
    <p:extLst>
      <p:ext uri="{BB962C8B-B14F-4D97-AF65-F5344CB8AC3E}">
        <p14:creationId xmlns:p14="http://schemas.microsoft.com/office/powerpoint/2010/main" val="28401132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BE"/>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fr-BE"/>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fr-BE"/>
          </a:p>
        </p:txBody>
      </p:sp>
      <p:sp>
        <p:nvSpPr>
          <p:cNvPr id="6" name="Slide Number Placeholder 5"/>
          <p:cNvSpPr>
            <a:spLocks noGrp="1"/>
          </p:cNvSpPr>
          <p:nvPr>
            <p:ph type="sldNum" sz="quarter" idx="12"/>
          </p:nvPr>
        </p:nvSpPr>
        <p:spPr/>
        <p:txBody>
          <a:bodyPr/>
          <a:lstStyle/>
          <a:p>
            <a:fld id="{BF73EC7F-79ED-4C17-9829-92AE53B2AB65}" type="slidenum">
              <a:rPr lang="fr-BE" smtClean="0"/>
              <a:t>‹#›</a:t>
            </a:fld>
            <a:endParaRPr lang="fr-BE"/>
          </a:p>
        </p:txBody>
      </p:sp>
    </p:spTree>
    <p:extLst>
      <p:ext uri="{BB962C8B-B14F-4D97-AF65-F5344CB8AC3E}">
        <p14:creationId xmlns:p14="http://schemas.microsoft.com/office/powerpoint/2010/main" val="36228260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fr-BE"/>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fr-BE"/>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fr-BE"/>
          </a:p>
        </p:txBody>
      </p:sp>
      <p:sp>
        <p:nvSpPr>
          <p:cNvPr id="6" name="Slide Number Placeholder 5"/>
          <p:cNvSpPr>
            <a:spLocks noGrp="1"/>
          </p:cNvSpPr>
          <p:nvPr>
            <p:ph type="sldNum" sz="quarter" idx="12"/>
          </p:nvPr>
        </p:nvSpPr>
        <p:spPr/>
        <p:txBody>
          <a:bodyPr/>
          <a:lstStyle/>
          <a:p>
            <a:fld id="{BF73EC7F-79ED-4C17-9829-92AE53B2AB65}" type="slidenum">
              <a:rPr lang="fr-BE" smtClean="0"/>
              <a:t>‹#›</a:t>
            </a:fld>
            <a:endParaRPr lang="fr-BE"/>
          </a:p>
        </p:txBody>
      </p:sp>
    </p:spTree>
    <p:extLst>
      <p:ext uri="{BB962C8B-B14F-4D97-AF65-F5344CB8AC3E}">
        <p14:creationId xmlns:p14="http://schemas.microsoft.com/office/powerpoint/2010/main" val="41951001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fr-BE"/>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fr-BE"/>
          </a:p>
        </p:txBody>
      </p:sp>
      <p:sp>
        <p:nvSpPr>
          <p:cNvPr id="4" name="Date Placeholder 3"/>
          <p:cNvSpPr>
            <a:spLocks noGrp="1"/>
          </p:cNvSpPr>
          <p:nvPr>
            <p:ph type="dt" sz="half" idx="10"/>
          </p:nvPr>
        </p:nvSpPr>
        <p:spPr/>
        <p:txBody>
          <a:bodyPr/>
          <a:lstStyle/>
          <a:p>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5AF66AA0-E37C-4065-8BE7-D4086C065B53}" type="slidenum">
              <a:rPr lang="fr-BE" smtClean="0"/>
              <a:t>‹#›</a:t>
            </a:fld>
            <a:endParaRPr lang="fr-BE"/>
          </a:p>
        </p:txBody>
      </p:sp>
    </p:spTree>
    <p:extLst>
      <p:ext uri="{BB962C8B-B14F-4D97-AF65-F5344CB8AC3E}">
        <p14:creationId xmlns:p14="http://schemas.microsoft.com/office/powerpoint/2010/main" val="40947417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BE"/>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4" name="Date Placeholder 3"/>
          <p:cNvSpPr>
            <a:spLocks noGrp="1"/>
          </p:cNvSpPr>
          <p:nvPr>
            <p:ph type="dt" sz="half" idx="10"/>
          </p:nvPr>
        </p:nvSpPr>
        <p:spPr/>
        <p:txBody>
          <a:bodyPr/>
          <a:lstStyle/>
          <a:p>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5AF66AA0-E37C-4065-8BE7-D4086C065B53}" type="slidenum">
              <a:rPr lang="fr-BE" smtClean="0"/>
              <a:t>‹#›</a:t>
            </a:fld>
            <a:endParaRPr lang="fr-BE"/>
          </a:p>
        </p:txBody>
      </p:sp>
    </p:spTree>
    <p:extLst>
      <p:ext uri="{BB962C8B-B14F-4D97-AF65-F5344CB8AC3E}">
        <p14:creationId xmlns:p14="http://schemas.microsoft.com/office/powerpoint/2010/main" val="33626767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fr-BE"/>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5AF66AA0-E37C-4065-8BE7-D4086C065B53}" type="slidenum">
              <a:rPr lang="fr-BE" smtClean="0"/>
              <a:t>‹#›</a:t>
            </a:fld>
            <a:endParaRPr lang="fr-BE"/>
          </a:p>
        </p:txBody>
      </p:sp>
    </p:spTree>
    <p:extLst>
      <p:ext uri="{BB962C8B-B14F-4D97-AF65-F5344CB8AC3E}">
        <p14:creationId xmlns:p14="http://schemas.microsoft.com/office/powerpoint/2010/main" val="2823497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BE"/>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5" name="Date Placeholder 4"/>
          <p:cNvSpPr>
            <a:spLocks noGrp="1"/>
          </p:cNvSpPr>
          <p:nvPr>
            <p:ph type="dt" sz="half" idx="10"/>
          </p:nvPr>
        </p:nvSpPr>
        <p:spPr/>
        <p:txBody>
          <a:bodyPr/>
          <a:lstStyle/>
          <a:p>
            <a:endParaRPr lang="fr-BE"/>
          </a:p>
        </p:txBody>
      </p:sp>
      <p:sp>
        <p:nvSpPr>
          <p:cNvPr id="6" name="Footer Placeholder 5"/>
          <p:cNvSpPr>
            <a:spLocks noGrp="1"/>
          </p:cNvSpPr>
          <p:nvPr>
            <p:ph type="ftr" sz="quarter" idx="11"/>
          </p:nvPr>
        </p:nvSpPr>
        <p:spPr/>
        <p:txBody>
          <a:bodyPr/>
          <a:lstStyle/>
          <a:p>
            <a:endParaRPr lang="fr-BE"/>
          </a:p>
        </p:txBody>
      </p:sp>
      <p:sp>
        <p:nvSpPr>
          <p:cNvPr id="7" name="Slide Number Placeholder 6"/>
          <p:cNvSpPr>
            <a:spLocks noGrp="1"/>
          </p:cNvSpPr>
          <p:nvPr>
            <p:ph type="sldNum" sz="quarter" idx="12"/>
          </p:nvPr>
        </p:nvSpPr>
        <p:spPr/>
        <p:txBody>
          <a:bodyPr/>
          <a:lstStyle/>
          <a:p>
            <a:fld id="{5AF66AA0-E37C-4065-8BE7-D4086C065B53}" type="slidenum">
              <a:rPr lang="fr-BE" smtClean="0"/>
              <a:t>‹#›</a:t>
            </a:fld>
            <a:endParaRPr lang="fr-BE"/>
          </a:p>
        </p:txBody>
      </p:sp>
    </p:spTree>
    <p:extLst>
      <p:ext uri="{BB962C8B-B14F-4D97-AF65-F5344CB8AC3E}">
        <p14:creationId xmlns:p14="http://schemas.microsoft.com/office/powerpoint/2010/main" val="17686188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fr-BE"/>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7" name="Date Placeholder 6"/>
          <p:cNvSpPr>
            <a:spLocks noGrp="1"/>
          </p:cNvSpPr>
          <p:nvPr>
            <p:ph type="dt" sz="half" idx="10"/>
          </p:nvPr>
        </p:nvSpPr>
        <p:spPr/>
        <p:txBody>
          <a:bodyPr/>
          <a:lstStyle/>
          <a:p>
            <a:endParaRPr lang="fr-BE"/>
          </a:p>
        </p:txBody>
      </p:sp>
      <p:sp>
        <p:nvSpPr>
          <p:cNvPr id="8" name="Footer Placeholder 7"/>
          <p:cNvSpPr>
            <a:spLocks noGrp="1"/>
          </p:cNvSpPr>
          <p:nvPr>
            <p:ph type="ftr" sz="quarter" idx="11"/>
          </p:nvPr>
        </p:nvSpPr>
        <p:spPr/>
        <p:txBody>
          <a:bodyPr/>
          <a:lstStyle/>
          <a:p>
            <a:endParaRPr lang="fr-BE"/>
          </a:p>
        </p:txBody>
      </p:sp>
      <p:sp>
        <p:nvSpPr>
          <p:cNvPr id="9" name="Slide Number Placeholder 8"/>
          <p:cNvSpPr>
            <a:spLocks noGrp="1"/>
          </p:cNvSpPr>
          <p:nvPr>
            <p:ph type="sldNum" sz="quarter" idx="12"/>
          </p:nvPr>
        </p:nvSpPr>
        <p:spPr/>
        <p:txBody>
          <a:bodyPr/>
          <a:lstStyle/>
          <a:p>
            <a:fld id="{5AF66AA0-E37C-4065-8BE7-D4086C065B53}" type="slidenum">
              <a:rPr lang="fr-BE" smtClean="0"/>
              <a:t>‹#›</a:t>
            </a:fld>
            <a:endParaRPr lang="fr-BE"/>
          </a:p>
        </p:txBody>
      </p:sp>
    </p:spTree>
    <p:extLst>
      <p:ext uri="{BB962C8B-B14F-4D97-AF65-F5344CB8AC3E}">
        <p14:creationId xmlns:p14="http://schemas.microsoft.com/office/powerpoint/2010/main" val="37090857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BE"/>
          </a:p>
        </p:txBody>
      </p:sp>
      <p:sp>
        <p:nvSpPr>
          <p:cNvPr id="3" name="Date Placeholder 2"/>
          <p:cNvSpPr>
            <a:spLocks noGrp="1"/>
          </p:cNvSpPr>
          <p:nvPr>
            <p:ph type="dt" sz="half" idx="10"/>
          </p:nvPr>
        </p:nvSpPr>
        <p:spPr/>
        <p:txBody>
          <a:bodyPr/>
          <a:lstStyle/>
          <a:p>
            <a:endParaRPr lang="fr-BE"/>
          </a:p>
        </p:txBody>
      </p:sp>
      <p:sp>
        <p:nvSpPr>
          <p:cNvPr id="4" name="Footer Placeholder 3"/>
          <p:cNvSpPr>
            <a:spLocks noGrp="1"/>
          </p:cNvSpPr>
          <p:nvPr>
            <p:ph type="ftr" sz="quarter" idx="11"/>
          </p:nvPr>
        </p:nvSpPr>
        <p:spPr/>
        <p:txBody>
          <a:bodyPr/>
          <a:lstStyle/>
          <a:p>
            <a:endParaRPr lang="fr-BE"/>
          </a:p>
        </p:txBody>
      </p:sp>
      <p:sp>
        <p:nvSpPr>
          <p:cNvPr id="5" name="Slide Number Placeholder 4"/>
          <p:cNvSpPr>
            <a:spLocks noGrp="1"/>
          </p:cNvSpPr>
          <p:nvPr>
            <p:ph type="sldNum" sz="quarter" idx="12"/>
          </p:nvPr>
        </p:nvSpPr>
        <p:spPr/>
        <p:txBody>
          <a:bodyPr/>
          <a:lstStyle/>
          <a:p>
            <a:fld id="{5AF66AA0-E37C-4065-8BE7-D4086C065B53}" type="slidenum">
              <a:rPr lang="fr-BE" smtClean="0"/>
              <a:t>‹#›</a:t>
            </a:fld>
            <a:endParaRPr lang="fr-BE"/>
          </a:p>
        </p:txBody>
      </p:sp>
    </p:spTree>
    <p:extLst>
      <p:ext uri="{BB962C8B-B14F-4D97-AF65-F5344CB8AC3E}">
        <p14:creationId xmlns:p14="http://schemas.microsoft.com/office/powerpoint/2010/main" val="255541971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fr-BE"/>
          </a:p>
        </p:txBody>
      </p:sp>
      <p:sp>
        <p:nvSpPr>
          <p:cNvPr id="3" name="Footer Placeholder 2"/>
          <p:cNvSpPr>
            <a:spLocks noGrp="1"/>
          </p:cNvSpPr>
          <p:nvPr>
            <p:ph type="ftr" sz="quarter" idx="11"/>
          </p:nvPr>
        </p:nvSpPr>
        <p:spPr/>
        <p:txBody>
          <a:bodyPr/>
          <a:lstStyle/>
          <a:p>
            <a:endParaRPr lang="fr-BE"/>
          </a:p>
        </p:txBody>
      </p:sp>
      <p:sp>
        <p:nvSpPr>
          <p:cNvPr id="4" name="Slide Number Placeholder 3"/>
          <p:cNvSpPr>
            <a:spLocks noGrp="1"/>
          </p:cNvSpPr>
          <p:nvPr>
            <p:ph type="sldNum" sz="quarter" idx="12"/>
          </p:nvPr>
        </p:nvSpPr>
        <p:spPr/>
        <p:txBody>
          <a:bodyPr/>
          <a:lstStyle/>
          <a:p>
            <a:fld id="{5AF66AA0-E37C-4065-8BE7-D4086C065B53}" type="slidenum">
              <a:rPr lang="fr-BE" smtClean="0"/>
              <a:t>‹#›</a:t>
            </a:fld>
            <a:endParaRPr lang="fr-BE"/>
          </a:p>
        </p:txBody>
      </p:sp>
    </p:spTree>
    <p:extLst>
      <p:ext uri="{BB962C8B-B14F-4D97-AF65-F5344CB8AC3E}">
        <p14:creationId xmlns:p14="http://schemas.microsoft.com/office/powerpoint/2010/main" val="28887214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fr-BE"/>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fr-BE"/>
          </a:p>
        </p:txBody>
      </p:sp>
      <p:sp>
        <p:nvSpPr>
          <p:cNvPr id="6" name="Footer Placeholder 5"/>
          <p:cNvSpPr>
            <a:spLocks noGrp="1"/>
          </p:cNvSpPr>
          <p:nvPr>
            <p:ph type="ftr" sz="quarter" idx="11"/>
          </p:nvPr>
        </p:nvSpPr>
        <p:spPr/>
        <p:txBody>
          <a:bodyPr/>
          <a:lstStyle/>
          <a:p>
            <a:endParaRPr lang="fr-BE"/>
          </a:p>
        </p:txBody>
      </p:sp>
      <p:sp>
        <p:nvSpPr>
          <p:cNvPr id="7" name="Slide Number Placeholder 6"/>
          <p:cNvSpPr>
            <a:spLocks noGrp="1"/>
          </p:cNvSpPr>
          <p:nvPr>
            <p:ph type="sldNum" sz="quarter" idx="12"/>
          </p:nvPr>
        </p:nvSpPr>
        <p:spPr/>
        <p:txBody>
          <a:bodyPr/>
          <a:lstStyle/>
          <a:p>
            <a:fld id="{5AF66AA0-E37C-4065-8BE7-D4086C065B53}" type="slidenum">
              <a:rPr lang="fr-BE" smtClean="0"/>
              <a:t>‹#›</a:t>
            </a:fld>
            <a:endParaRPr lang="fr-BE"/>
          </a:p>
        </p:txBody>
      </p:sp>
    </p:spTree>
    <p:extLst>
      <p:ext uri="{BB962C8B-B14F-4D97-AF65-F5344CB8AC3E}">
        <p14:creationId xmlns:p14="http://schemas.microsoft.com/office/powerpoint/2010/main" val="6238493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BE"/>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fr-BE"/>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fr-BE"/>
          </a:p>
        </p:txBody>
      </p:sp>
      <p:sp>
        <p:nvSpPr>
          <p:cNvPr id="6" name="Slide Number Placeholder 5"/>
          <p:cNvSpPr>
            <a:spLocks noGrp="1"/>
          </p:cNvSpPr>
          <p:nvPr>
            <p:ph type="sldNum" sz="quarter" idx="12"/>
          </p:nvPr>
        </p:nvSpPr>
        <p:spPr/>
        <p:txBody>
          <a:bodyPr/>
          <a:lstStyle/>
          <a:p>
            <a:fld id="{BF73EC7F-79ED-4C17-9829-92AE53B2AB65}" type="slidenum">
              <a:rPr lang="fr-BE" smtClean="0"/>
              <a:t>‹#›</a:t>
            </a:fld>
            <a:endParaRPr lang="fr-BE"/>
          </a:p>
        </p:txBody>
      </p:sp>
    </p:spTree>
    <p:extLst>
      <p:ext uri="{BB962C8B-B14F-4D97-AF65-F5344CB8AC3E}">
        <p14:creationId xmlns:p14="http://schemas.microsoft.com/office/powerpoint/2010/main" val="327267199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fr-BE"/>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fr-BE"/>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fr-BE"/>
          </a:p>
        </p:txBody>
      </p:sp>
      <p:sp>
        <p:nvSpPr>
          <p:cNvPr id="6" name="Footer Placeholder 5"/>
          <p:cNvSpPr>
            <a:spLocks noGrp="1"/>
          </p:cNvSpPr>
          <p:nvPr>
            <p:ph type="ftr" sz="quarter" idx="11"/>
          </p:nvPr>
        </p:nvSpPr>
        <p:spPr/>
        <p:txBody>
          <a:bodyPr/>
          <a:lstStyle/>
          <a:p>
            <a:endParaRPr lang="fr-BE"/>
          </a:p>
        </p:txBody>
      </p:sp>
      <p:sp>
        <p:nvSpPr>
          <p:cNvPr id="7" name="Slide Number Placeholder 6"/>
          <p:cNvSpPr>
            <a:spLocks noGrp="1"/>
          </p:cNvSpPr>
          <p:nvPr>
            <p:ph type="sldNum" sz="quarter" idx="12"/>
          </p:nvPr>
        </p:nvSpPr>
        <p:spPr/>
        <p:txBody>
          <a:bodyPr/>
          <a:lstStyle/>
          <a:p>
            <a:fld id="{5AF66AA0-E37C-4065-8BE7-D4086C065B53}" type="slidenum">
              <a:rPr lang="fr-BE" smtClean="0"/>
              <a:t>‹#›</a:t>
            </a:fld>
            <a:endParaRPr lang="fr-BE"/>
          </a:p>
        </p:txBody>
      </p:sp>
    </p:spTree>
    <p:extLst>
      <p:ext uri="{BB962C8B-B14F-4D97-AF65-F5344CB8AC3E}">
        <p14:creationId xmlns:p14="http://schemas.microsoft.com/office/powerpoint/2010/main" val="400224122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BE"/>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4" name="Date Placeholder 3"/>
          <p:cNvSpPr>
            <a:spLocks noGrp="1"/>
          </p:cNvSpPr>
          <p:nvPr>
            <p:ph type="dt" sz="half" idx="10"/>
          </p:nvPr>
        </p:nvSpPr>
        <p:spPr/>
        <p:txBody>
          <a:bodyPr/>
          <a:lstStyle/>
          <a:p>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5AF66AA0-E37C-4065-8BE7-D4086C065B53}" type="slidenum">
              <a:rPr lang="fr-BE" smtClean="0"/>
              <a:t>‹#›</a:t>
            </a:fld>
            <a:endParaRPr lang="fr-BE"/>
          </a:p>
        </p:txBody>
      </p:sp>
    </p:spTree>
    <p:extLst>
      <p:ext uri="{BB962C8B-B14F-4D97-AF65-F5344CB8AC3E}">
        <p14:creationId xmlns:p14="http://schemas.microsoft.com/office/powerpoint/2010/main" val="375977884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fr-BE"/>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4" name="Date Placeholder 3"/>
          <p:cNvSpPr>
            <a:spLocks noGrp="1"/>
          </p:cNvSpPr>
          <p:nvPr>
            <p:ph type="dt" sz="half" idx="10"/>
          </p:nvPr>
        </p:nvSpPr>
        <p:spPr/>
        <p:txBody>
          <a:bodyPr/>
          <a:lstStyle/>
          <a:p>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5AF66AA0-E37C-4065-8BE7-D4086C065B53}" type="slidenum">
              <a:rPr lang="fr-BE" smtClean="0"/>
              <a:t>‹#›</a:t>
            </a:fld>
            <a:endParaRPr lang="fr-BE"/>
          </a:p>
        </p:txBody>
      </p:sp>
    </p:spTree>
    <p:extLst>
      <p:ext uri="{BB962C8B-B14F-4D97-AF65-F5344CB8AC3E}">
        <p14:creationId xmlns:p14="http://schemas.microsoft.com/office/powerpoint/2010/main" val="26104750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fr-BE"/>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fr-BE"/>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fr-BE"/>
          </a:p>
        </p:txBody>
      </p:sp>
      <p:sp>
        <p:nvSpPr>
          <p:cNvPr id="6" name="Slide Number Placeholder 5"/>
          <p:cNvSpPr>
            <a:spLocks noGrp="1"/>
          </p:cNvSpPr>
          <p:nvPr>
            <p:ph type="sldNum" sz="quarter" idx="12"/>
          </p:nvPr>
        </p:nvSpPr>
        <p:spPr/>
        <p:txBody>
          <a:bodyPr/>
          <a:lstStyle/>
          <a:p>
            <a:fld id="{BF73EC7F-79ED-4C17-9829-92AE53B2AB65}" type="slidenum">
              <a:rPr lang="fr-BE" smtClean="0"/>
              <a:t>‹#›</a:t>
            </a:fld>
            <a:endParaRPr lang="fr-BE"/>
          </a:p>
        </p:txBody>
      </p:sp>
    </p:spTree>
    <p:extLst>
      <p:ext uri="{BB962C8B-B14F-4D97-AF65-F5344CB8AC3E}">
        <p14:creationId xmlns:p14="http://schemas.microsoft.com/office/powerpoint/2010/main" val="35992720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BE"/>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fr-BE"/>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fr-BE"/>
          </a:p>
        </p:txBody>
      </p:sp>
      <p:sp>
        <p:nvSpPr>
          <p:cNvPr id="7" name="Slide Number Placeholder 6"/>
          <p:cNvSpPr>
            <a:spLocks noGrp="1"/>
          </p:cNvSpPr>
          <p:nvPr>
            <p:ph type="sldNum" sz="quarter" idx="12"/>
          </p:nvPr>
        </p:nvSpPr>
        <p:spPr/>
        <p:txBody>
          <a:bodyPr/>
          <a:lstStyle/>
          <a:p>
            <a:fld id="{BF73EC7F-79ED-4C17-9829-92AE53B2AB65}" type="slidenum">
              <a:rPr lang="fr-BE" smtClean="0"/>
              <a:t>‹#›</a:t>
            </a:fld>
            <a:endParaRPr lang="fr-BE"/>
          </a:p>
        </p:txBody>
      </p:sp>
    </p:spTree>
    <p:extLst>
      <p:ext uri="{BB962C8B-B14F-4D97-AF65-F5344CB8AC3E}">
        <p14:creationId xmlns:p14="http://schemas.microsoft.com/office/powerpoint/2010/main" val="26526089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fr-BE"/>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7" name="Date Placeholder 6"/>
          <p:cNvSpPr>
            <a:spLocks noGrp="1"/>
          </p:cNvSpPr>
          <p:nvPr>
            <p:ph type="dt" sz="half" idx="10"/>
          </p:nvPr>
        </p:nvSpPr>
        <p:spPr>
          <a:xfrm>
            <a:off x="457200" y="6356350"/>
            <a:ext cx="2133600" cy="365125"/>
          </a:xfrm>
          <a:prstGeom prst="rect">
            <a:avLst/>
          </a:prstGeom>
        </p:spPr>
        <p:txBody>
          <a:bodyPr/>
          <a:lstStyle/>
          <a:p>
            <a:endParaRPr lang="fr-BE"/>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fr-BE"/>
          </a:p>
        </p:txBody>
      </p:sp>
      <p:sp>
        <p:nvSpPr>
          <p:cNvPr id="9" name="Slide Number Placeholder 8"/>
          <p:cNvSpPr>
            <a:spLocks noGrp="1"/>
          </p:cNvSpPr>
          <p:nvPr>
            <p:ph type="sldNum" sz="quarter" idx="12"/>
          </p:nvPr>
        </p:nvSpPr>
        <p:spPr/>
        <p:txBody>
          <a:bodyPr/>
          <a:lstStyle/>
          <a:p>
            <a:fld id="{BF73EC7F-79ED-4C17-9829-92AE53B2AB65}" type="slidenum">
              <a:rPr lang="fr-BE" smtClean="0"/>
              <a:t>‹#›</a:t>
            </a:fld>
            <a:endParaRPr lang="fr-BE"/>
          </a:p>
        </p:txBody>
      </p:sp>
    </p:spTree>
    <p:extLst>
      <p:ext uri="{BB962C8B-B14F-4D97-AF65-F5344CB8AC3E}">
        <p14:creationId xmlns:p14="http://schemas.microsoft.com/office/powerpoint/2010/main" val="81308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BE"/>
          </a:p>
        </p:txBody>
      </p:sp>
      <p:sp>
        <p:nvSpPr>
          <p:cNvPr id="3" name="Date Placeholder 2"/>
          <p:cNvSpPr>
            <a:spLocks noGrp="1"/>
          </p:cNvSpPr>
          <p:nvPr>
            <p:ph type="dt" sz="half" idx="10"/>
          </p:nvPr>
        </p:nvSpPr>
        <p:spPr>
          <a:xfrm>
            <a:off x="457200" y="6356350"/>
            <a:ext cx="2133600" cy="365125"/>
          </a:xfrm>
          <a:prstGeom prst="rect">
            <a:avLst/>
          </a:prstGeom>
        </p:spPr>
        <p:txBody>
          <a:bodyPr/>
          <a:lstStyle/>
          <a:p>
            <a:endParaRPr lang="fr-BE"/>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fr-BE"/>
          </a:p>
        </p:txBody>
      </p:sp>
      <p:sp>
        <p:nvSpPr>
          <p:cNvPr id="5" name="Slide Number Placeholder 4"/>
          <p:cNvSpPr>
            <a:spLocks noGrp="1"/>
          </p:cNvSpPr>
          <p:nvPr>
            <p:ph type="sldNum" sz="quarter" idx="12"/>
          </p:nvPr>
        </p:nvSpPr>
        <p:spPr/>
        <p:txBody>
          <a:bodyPr/>
          <a:lstStyle/>
          <a:p>
            <a:fld id="{BF73EC7F-79ED-4C17-9829-92AE53B2AB65}" type="slidenum">
              <a:rPr lang="fr-BE" smtClean="0"/>
              <a:t>‹#›</a:t>
            </a:fld>
            <a:endParaRPr lang="fr-BE"/>
          </a:p>
        </p:txBody>
      </p:sp>
    </p:spTree>
    <p:extLst>
      <p:ext uri="{BB962C8B-B14F-4D97-AF65-F5344CB8AC3E}">
        <p14:creationId xmlns:p14="http://schemas.microsoft.com/office/powerpoint/2010/main" val="18870864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endParaRPr lang="fr-BE"/>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fr-BE"/>
          </a:p>
        </p:txBody>
      </p:sp>
      <p:sp>
        <p:nvSpPr>
          <p:cNvPr id="4" name="Slide Number Placeholder 3"/>
          <p:cNvSpPr>
            <a:spLocks noGrp="1"/>
          </p:cNvSpPr>
          <p:nvPr>
            <p:ph type="sldNum" sz="quarter" idx="12"/>
          </p:nvPr>
        </p:nvSpPr>
        <p:spPr/>
        <p:txBody>
          <a:bodyPr/>
          <a:lstStyle/>
          <a:p>
            <a:fld id="{BF73EC7F-79ED-4C17-9829-92AE53B2AB65}" type="slidenum">
              <a:rPr lang="fr-BE" smtClean="0"/>
              <a:t>‹#›</a:t>
            </a:fld>
            <a:endParaRPr lang="fr-BE"/>
          </a:p>
        </p:txBody>
      </p:sp>
    </p:spTree>
    <p:extLst>
      <p:ext uri="{BB962C8B-B14F-4D97-AF65-F5344CB8AC3E}">
        <p14:creationId xmlns:p14="http://schemas.microsoft.com/office/powerpoint/2010/main" val="10831731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fr-BE"/>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fr-BE"/>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fr-BE"/>
          </a:p>
        </p:txBody>
      </p:sp>
      <p:sp>
        <p:nvSpPr>
          <p:cNvPr id="7" name="Slide Number Placeholder 6"/>
          <p:cNvSpPr>
            <a:spLocks noGrp="1"/>
          </p:cNvSpPr>
          <p:nvPr>
            <p:ph type="sldNum" sz="quarter" idx="12"/>
          </p:nvPr>
        </p:nvSpPr>
        <p:spPr/>
        <p:txBody>
          <a:bodyPr/>
          <a:lstStyle/>
          <a:p>
            <a:fld id="{BF73EC7F-79ED-4C17-9829-92AE53B2AB65}" type="slidenum">
              <a:rPr lang="fr-BE" smtClean="0"/>
              <a:t>‹#›</a:t>
            </a:fld>
            <a:endParaRPr lang="fr-BE"/>
          </a:p>
        </p:txBody>
      </p:sp>
    </p:spTree>
    <p:extLst>
      <p:ext uri="{BB962C8B-B14F-4D97-AF65-F5344CB8AC3E}">
        <p14:creationId xmlns:p14="http://schemas.microsoft.com/office/powerpoint/2010/main" val="627488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fr-BE"/>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fr-BE"/>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fr-BE"/>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fr-BE"/>
          </a:p>
        </p:txBody>
      </p:sp>
      <p:sp>
        <p:nvSpPr>
          <p:cNvPr id="7" name="Slide Number Placeholder 6"/>
          <p:cNvSpPr>
            <a:spLocks noGrp="1"/>
          </p:cNvSpPr>
          <p:nvPr>
            <p:ph type="sldNum" sz="quarter" idx="12"/>
          </p:nvPr>
        </p:nvSpPr>
        <p:spPr/>
        <p:txBody>
          <a:bodyPr/>
          <a:lstStyle/>
          <a:p>
            <a:fld id="{BF73EC7F-79ED-4C17-9829-92AE53B2AB65}" type="slidenum">
              <a:rPr lang="fr-BE" smtClean="0"/>
              <a:t>‹#›</a:t>
            </a:fld>
            <a:endParaRPr lang="fr-BE"/>
          </a:p>
        </p:txBody>
      </p:sp>
    </p:spTree>
    <p:extLst>
      <p:ext uri="{BB962C8B-B14F-4D97-AF65-F5344CB8AC3E}">
        <p14:creationId xmlns:p14="http://schemas.microsoft.com/office/powerpoint/2010/main" val="19197081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endParaRPr lang="fr-BE" dirty="0"/>
          </a:p>
        </p:txBody>
      </p:sp>
      <p:sp>
        <p:nvSpPr>
          <p:cNvPr id="3" name="Text Placeholder 2"/>
          <p:cNvSpPr>
            <a:spLocks noGrp="1"/>
          </p:cNvSpPr>
          <p:nvPr>
            <p:ph type="body" idx="1"/>
          </p:nvPr>
        </p:nvSpPr>
        <p:spPr>
          <a:xfrm>
            <a:off x="457200" y="1600200"/>
            <a:ext cx="8229600" cy="4853136"/>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fr-BE" dirty="0"/>
          </a:p>
        </p:txBody>
      </p:sp>
      <p:sp>
        <p:nvSpPr>
          <p:cNvPr id="6" name="Slide Number Placeholder 5"/>
          <p:cNvSpPr>
            <a:spLocks noGrp="1"/>
          </p:cNvSpPr>
          <p:nvPr>
            <p:ph type="sldNum" sz="quarter" idx="4"/>
          </p:nvPr>
        </p:nvSpPr>
        <p:spPr>
          <a:xfrm>
            <a:off x="8820472" y="6597352"/>
            <a:ext cx="396000" cy="365125"/>
          </a:xfrm>
          <a:prstGeom prst="rect">
            <a:avLst/>
          </a:prstGeom>
        </p:spPr>
        <p:txBody>
          <a:bodyPr vert="horz" lIns="91440" tIns="45720" rIns="91440" bIns="45720" rtlCol="0" anchor="ctr"/>
          <a:lstStyle>
            <a:lvl1pPr algn="r">
              <a:defRPr sz="1200">
                <a:solidFill>
                  <a:schemeClr val="bg1"/>
                </a:solidFill>
              </a:defRPr>
            </a:lvl1pPr>
          </a:lstStyle>
          <a:p>
            <a:fld id="{BF73EC7F-79ED-4C17-9829-92AE53B2AB65}" type="slidenum">
              <a:rPr lang="fr-BE" smtClean="0"/>
              <a:pPr/>
              <a:t>‹#›</a:t>
            </a:fld>
            <a:endParaRPr lang="fr-BE"/>
          </a:p>
        </p:txBody>
      </p:sp>
      <p:sp>
        <p:nvSpPr>
          <p:cNvPr id="7" name="Rectangle 6"/>
          <p:cNvSpPr/>
          <p:nvPr/>
        </p:nvSpPr>
        <p:spPr>
          <a:xfrm>
            <a:off x="8928000" y="0"/>
            <a:ext cx="216000" cy="68580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r"/>
            <a:r>
              <a:rPr lang="pl-PL" dirty="0"/>
              <a:t>Zrównoważony rozwój stali nierdzewnych</a:t>
            </a:r>
            <a:endParaRPr lang="fr-BE" dirty="0"/>
          </a:p>
        </p:txBody>
      </p:sp>
    </p:spTree>
    <p:extLst>
      <p:ext uri="{BB962C8B-B14F-4D97-AF65-F5344CB8AC3E}">
        <p14:creationId xmlns:p14="http://schemas.microsoft.com/office/powerpoint/2010/main" val="2638205684"/>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p:hf hdr="0" ftr="0" dt="0"/>
  <p:txStyles>
    <p:titleStyle>
      <a:lvl1pPr algn="ctr" defTabSz="914400" rtl="0" eaLnBrk="1" latinLnBrk="0" hangingPunct="1">
        <a:spcBef>
          <a:spcPct val="0"/>
        </a:spcBef>
        <a:buNone/>
        <a:defRPr sz="3600" kern="1200">
          <a:solidFill>
            <a:schemeClr val="tx1"/>
          </a:solidFill>
          <a:latin typeface="+mj-lt"/>
          <a:ea typeface="+mj-ea"/>
          <a:cs typeface="+mj-cs"/>
        </a:defRPr>
      </a:lvl1pPr>
    </p:titleStyle>
    <p:bodyStyle>
      <a:lvl1pPr marL="342900" indent="-342900" algn="l" defTabSz="914400" rtl="0" eaLnBrk="1" latinLnBrk="0" hangingPunct="1">
        <a:spcBef>
          <a:spcPct val="20000"/>
        </a:spcBef>
        <a:buClr>
          <a:srgbClr val="00B050"/>
        </a:buClr>
        <a:buFont typeface="Wingdings" panose="05000000000000000000" pitchFamily="2" charset="2"/>
        <a:buChar char="§"/>
        <a:defRPr sz="3200" kern="1200">
          <a:solidFill>
            <a:schemeClr val="tx1"/>
          </a:solidFill>
          <a:latin typeface="+mn-lt"/>
          <a:ea typeface="+mn-ea"/>
          <a:cs typeface="+mn-cs"/>
        </a:defRPr>
      </a:lvl1pPr>
      <a:lvl2pPr marL="742950" indent="-285750" algn="l" defTabSz="914400" rtl="0" eaLnBrk="1" latinLnBrk="0" hangingPunct="1">
        <a:spcBef>
          <a:spcPct val="20000"/>
        </a:spcBef>
        <a:buClr>
          <a:srgbClr val="00B050"/>
        </a:buClr>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Clr>
          <a:srgbClr val="00B050"/>
        </a:buClr>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fr-BE"/>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fr-BE"/>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BE"/>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AF66AA0-E37C-4065-8BE7-D4086C065B53}" type="slidenum">
              <a:rPr lang="fr-BE" smtClean="0"/>
              <a:t>‹#›</a:t>
            </a:fld>
            <a:endParaRPr lang="fr-BE"/>
          </a:p>
        </p:txBody>
      </p:sp>
      <p:sp>
        <p:nvSpPr>
          <p:cNvPr id="7" name="Rectangle 6"/>
          <p:cNvSpPr/>
          <p:nvPr/>
        </p:nvSpPr>
        <p:spPr>
          <a:xfrm>
            <a:off x="8964488" y="0"/>
            <a:ext cx="179512" cy="685800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Tree>
    <p:extLst>
      <p:ext uri="{BB962C8B-B14F-4D97-AF65-F5344CB8AC3E}">
        <p14:creationId xmlns:p14="http://schemas.microsoft.com/office/powerpoint/2010/main" val="725280648"/>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6.xml"/><Relationship Id="rId1" Type="http://schemas.openxmlformats.org/officeDocument/2006/relationships/slideLayout" Target="../slideLayouts/slideLayout9.xml"/><Relationship Id="rId4" Type="http://schemas.openxmlformats.org/officeDocument/2006/relationships/image" Target="../media/image10.png"/></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9.xml"/><Relationship Id="rId1" Type="http://schemas.openxmlformats.org/officeDocument/2006/relationships/slideLayout" Target="../slideLayouts/slideLayout9.xml"/><Relationship Id="rId5" Type="http://schemas.openxmlformats.org/officeDocument/2006/relationships/image" Target="../media/image14.gif"/><Relationship Id="rId4" Type="http://schemas.openxmlformats.org/officeDocument/2006/relationships/hyperlink" Target="http://www.solarfeeds.com/amonix-receives-leed-certification/leed-gold/" TargetMode="Externa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1.xml"/><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2.xml"/><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3.xml"/><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32.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jpeg"/><Relationship Id="rId4" Type="http://schemas.openxmlformats.org/officeDocument/2006/relationships/image" Target="../media/image23.jpg"/></Relationships>
</file>

<file path=ppt/slides/_rels/slide35.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8" Type="http://schemas.openxmlformats.org/officeDocument/2006/relationships/image" Target="../media/image31.jpeg"/><Relationship Id="rId3" Type="http://schemas.openxmlformats.org/officeDocument/2006/relationships/image" Target="../media/image26.jpeg"/><Relationship Id="rId7" Type="http://schemas.openxmlformats.org/officeDocument/2006/relationships/image" Target="../media/image30.jpeg"/><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27.jpeg"/></Relationships>
</file>

<file path=ppt/slides/_rels/slide37.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8" Type="http://schemas.openxmlformats.org/officeDocument/2006/relationships/hyperlink" Target="http://www.worldstainless.org/Files/issf/Animations/Recycling/flash.html" TargetMode="External"/><Relationship Id="rId3" Type="http://schemas.openxmlformats.org/officeDocument/2006/relationships/hyperlink" Target="http://ghginstitute.org/2010/06/28/what-is-a-global-warming-potential/" TargetMode="External"/><Relationship Id="rId7" Type="http://schemas.openxmlformats.org/officeDocument/2006/relationships/hyperlink" Target="http://www.fao.org/docrep/u2246e/u2246e02.htm" TargetMode="External"/><Relationship Id="rId2" Type="http://schemas.openxmlformats.org/officeDocument/2006/relationships/hyperlink" Target="https://www.worldsteel.org/en/dam/jcr:a5cd469c-89cb-4d57-9ad8-13a0d86d65f0/Sustainability+indicator+definitions+and+relevance.pdf" TargetMode="External"/><Relationship Id="rId1" Type="http://schemas.openxmlformats.org/officeDocument/2006/relationships/slideLayout" Target="../slideLayouts/slideLayout2.xml"/><Relationship Id="rId6" Type="http://schemas.openxmlformats.org/officeDocument/2006/relationships/hyperlink" Target="http://www.greenspec.co.uk/building-design/recycled-content/" TargetMode="External"/><Relationship Id="rId5" Type="http://schemas.openxmlformats.org/officeDocument/2006/relationships/hyperlink" Target="https://www.gsa.gov/portal/content/101197" TargetMode="External"/><Relationship Id="rId4" Type="http://schemas.openxmlformats.org/officeDocument/2006/relationships/hyperlink" Target="http://eplca.jrc.ec.europa.eu/uploads/ILCD-Handbook-General-guide-for-LCA-DETAILED-GUIDANCE-12March2010-ISBN-fin-v1.0-EN.pdf" TargetMode="External"/></Relationships>
</file>

<file path=ppt/slides/_rels/slide41.xml.rels><?xml version="1.0" encoding="UTF-8" standalone="yes"?>
<Relationships xmlns="http://schemas.openxmlformats.org/package/2006/relationships"><Relationship Id="rId3" Type="http://schemas.openxmlformats.org/officeDocument/2006/relationships/hyperlink" Target="http://www.worldstainless.org/" TargetMode="External"/><Relationship Id="rId2" Type="http://schemas.openxmlformats.org/officeDocument/2006/relationships/hyperlink" Target="http://www.worldstainless.org/Files/issf/non-image-files/PDF/ISSF_Stainless_Steel_and_CO2.pdf" TargetMode="External"/><Relationship Id="rId1" Type="http://schemas.openxmlformats.org/officeDocument/2006/relationships/slideLayout" Target="../slideLayouts/slideLayout2.xml"/><Relationship Id="rId6" Type="http://schemas.openxmlformats.org/officeDocument/2006/relationships/hyperlink" Target="https://www.nickelinstitute.org/Sustainability/LifeCycleManagement/LifeCycleAssessments/LCAProgresoPier.aspx" TargetMode="External"/><Relationship Id="rId5" Type="http://schemas.openxmlformats.org/officeDocument/2006/relationships/hyperlink" Target="https://www.drkarenslee.com/comparing-reusable-bottles-stainless-steel-glass-plastic/" TargetMode="External"/><Relationship Id="rId4" Type="http://schemas.openxmlformats.org/officeDocument/2006/relationships/hyperlink" Target="http://www.worldstainless.org/Files/issf/Animations/Recycling/flash.html" TargetMode="External"/></Relationships>
</file>

<file path=ppt/slides/_rels/slide42.xml.rels><?xml version="1.0" encoding="UTF-8" standalone="yes"?>
<Relationships xmlns="http://schemas.openxmlformats.org/package/2006/relationships"><Relationship Id="rId8" Type="http://schemas.openxmlformats.org/officeDocument/2006/relationships/hyperlink" Target="https://en.wikipedia.org/wiki/Eiffel_Tower" TargetMode="External"/><Relationship Id="rId13" Type="http://schemas.openxmlformats.org/officeDocument/2006/relationships/hyperlink" Target="http://www.irishenvironment.com/iepedia/circular-economy/" TargetMode="External"/><Relationship Id="rId3" Type="http://schemas.openxmlformats.org/officeDocument/2006/relationships/hyperlink" Target="https://www.nickelinstitute.org/nickel-magazine/nickel-magazine-vol-31-no1-2016/" TargetMode="External"/><Relationship Id="rId7" Type="http://schemas.openxmlformats.org/officeDocument/2006/relationships/hyperlink" Target="https://www.toureiffel.paris/en" TargetMode="External"/><Relationship Id="rId12" Type="http://schemas.openxmlformats.org/officeDocument/2006/relationships/hyperlink" Target="http://www.circle-economy.com/circular-economy/" TargetMode="External"/><Relationship Id="rId2" Type="http://schemas.openxmlformats.org/officeDocument/2006/relationships/hyperlink" Target="http://www.ssina.com/download_a_file/lifecycle.pdf" TargetMode="External"/><Relationship Id="rId1" Type="http://schemas.openxmlformats.org/officeDocument/2006/relationships/slideLayout" Target="../slideLayouts/slideLayout2.xml"/><Relationship Id="rId6" Type="http://schemas.openxmlformats.org/officeDocument/2006/relationships/hyperlink" Target="http://www.metalroofing.com/v2/content/guide/costs/life-cycle-costs.cfm" TargetMode="External"/><Relationship Id="rId11" Type="http://schemas.openxmlformats.org/officeDocument/2006/relationships/hyperlink" Target="http://www.metalsforbuildings.eu/" TargetMode="External"/><Relationship Id="rId5" Type="http://schemas.openxmlformats.org/officeDocument/2006/relationships/hyperlink" Target="http://www.ametalsystems.com/RoofLifecycleCostComparison.aspx" TargetMode="External"/><Relationship Id="rId10" Type="http://schemas.openxmlformats.org/officeDocument/2006/relationships/hyperlink" Target="http://en.wikipedia.org/wiki/Chrysler_Building" TargetMode="External"/><Relationship Id="rId4" Type="http://schemas.openxmlformats.org/officeDocument/2006/relationships/hyperlink" Target="http://www.worldstainless.org/Files/issf/non-image-files/PDF/Euro_Inox/RoofingTech_EN.pdf" TargetMode="External"/><Relationship Id="rId9" Type="http://schemas.openxmlformats.org/officeDocument/2006/relationships/hyperlink" Target="http://corrosion-doctors.org/Landmarks/Eiffel.htm" TargetMode="Externa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hyperlink" Target="http://www.wbcsdcement.org/pdf/CSI-RecyclingConcrete-FullReport.pdf" TargetMode="External"/><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hyperlink" Target="http://www-g.eng.cam.ac.uk/impee/?section=topics&amp;topic=RecyclePlastics&amp;page=materials" TargetMode="External"/><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hyperlink" Target="https://www.dtsc.ca.gov/HazardousWaste/upload/TWW_Final.pdf" TargetMode="External"/><Relationship Id="rId7" Type="http://schemas.openxmlformats.org/officeDocument/2006/relationships/hyperlink" Target="http://www.brighthub.com/environment/green-living/articles/106146.aspx" TargetMode="External"/><Relationship Id="rId2" Type="http://schemas.openxmlformats.org/officeDocument/2006/relationships/notesSlide" Target="../notesSlides/notesSlide38.xml"/><Relationship Id="rId1" Type="http://schemas.openxmlformats.org/officeDocument/2006/relationships/slideLayout" Target="../slideLayouts/slideLayout2.xml"/><Relationship Id="rId6" Type="http://schemas.openxmlformats.org/officeDocument/2006/relationships/hyperlink" Target="http://www.wasteminz.org.nz/wp-content/uploads/Scott-Rhodes.pdf" TargetMode="External"/><Relationship Id="rId5" Type="http://schemas.openxmlformats.org/officeDocument/2006/relationships/hyperlink" Target="http://en.wikipedia.org/wiki/Wood_preservation" TargetMode="External"/><Relationship Id="rId4" Type="http://schemas.openxmlformats.org/officeDocument/2006/relationships/hyperlink" Target="https://woodrecyclers.org/about-waste-wood/wood-recycling-information/"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3.png"/><Relationship Id="rId7" Type="http://schemas.openxmlformats.org/officeDocument/2006/relationships/diagramColors" Target="../diagrams/colors1.xml"/><Relationship Id="rId2" Type="http://schemas.openxmlformats.org/officeDocument/2006/relationships/notesSlide" Target="../notesSlides/notesSlide5.xml"/><Relationship Id="rId1" Type="http://schemas.openxmlformats.org/officeDocument/2006/relationships/slideLayout" Target="../slideLayouts/slideLayout9.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F73EC7F-79ED-4C17-9829-92AE53B2AB65}" type="slidenum">
              <a:rPr lang="fr-BE" smtClean="0"/>
              <a:t>1</a:t>
            </a:fld>
            <a:endParaRPr lang="fr-BE"/>
          </a:p>
        </p:txBody>
      </p:sp>
      <p:sp>
        <p:nvSpPr>
          <p:cNvPr id="7" name="Subtitle 2"/>
          <p:cNvSpPr>
            <a:spLocks noGrp="1"/>
          </p:cNvSpPr>
          <p:nvPr>
            <p:ph type="subTitle" idx="1"/>
          </p:nvPr>
        </p:nvSpPr>
        <p:spPr>
          <a:xfrm>
            <a:off x="1371600" y="3886200"/>
            <a:ext cx="6400800" cy="1991072"/>
          </a:xfrm>
        </p:spPr>
        <p:txBody>
          <a:bodyPr>
            <a:noAutofit/>
          </a:bodyPr>
          <a:lstStyle/>
          <a:p>
            <a:r>
              <a:rPr lang="pl-PL" sz="4000" b="1" dirty="0">
                <a:solidFill>
                  <a:srgbClr val="00B050"/>
                </a:solidFill>
              </a:rPr>
              <a:t>Rozdział 11</a:t>
            </a:r>
            <a:endParaRPr lang="fr-FR" sz="4000" b="1" dirty="0">
              <a:solidFill>
                <a:srgbClr val="00B050"/>
              </a:solidFill>
            </a:endParaRPr>
          </a:p>
          <a:p>
            <a:r>
              <a:rPr lang="pl-PL" sz="4000" b="1" dirty="0">
                <a:solidFill>
                  <a:srgbClr val="00B050"/>
                </a:solidFill>
              </a:rPr>
              <a:t>Zrównoważony rozwój </a:t>
            </a:r>
            <a:br>
              <a:rPr lang="pl-PL" sz="4000" b="1" dirty="0">
                <a:solidFill>
                  <a:srgbClr val="00B050"/>
                </a:solidFill>
              </a:rPr>
            </a:br>
            <a:r>
              <a:rPr lang="pl-PL" sz="4000" b="1" dirty="0">
                <a:solidFill>
                  <a:srgbClr val="00B050"/>
                </a:solidFill>
              </a:rPr>
              <a:t>stali nierdzewnych </a:t>
            </a:r>
            <a:endParaRPr lang="fr-FR" sz="4000" b="1" dirty="0">
              <a:solidFill>
                <a:srgbClr val="00B050"/>
              </a:solidFill>
            </a:endParaRPr>
          </a:p>
        </p:txBody>
      </p:sp>
      <p:sp>
        <p:nvSpPr>
          <p:cNvPr id="8" name="Title 3"/>
          <p:cNvSpPr>
            <a:spLocks noGrp="1"/>
          </p:cNvSpPr>
          <p:nvPr>
            <p:ph type="ctrTitle"/>
          </p:nvPr>
        </p:nvSpPr>
        <p:spPr>
          <a:xfrm>
            <a:off x="685800" y="2130425"/>
            <a:ext cx="7772400" cy="1470025"/>
          </a:xfrm>
        </p:spPr>
        <p:txBody>
          <a:bodyPr>
            <a:normAutofit/>
          </a:bodyPr>
          <a:lstStyle/>
          <a:p>
            <a:r>
              <a:rPr lang="pl-PL" sz="3600" dirty="0"/>
              <a:t>Prezentacja dla wykładowców </a:t>
            </a:r>
            <a:br>
              <a:rPr lang="pl-PL" sz="3600" dirty="0"/>
            </a:br>
            <a:r>
              <a:rPr lang="pl-PL" sz="3600" dirty="0"/>
              <a:t>architektury i budownictwa</a:t>
            </a:r>
            <a:endParaRPr lang="fr-BE" sz="3600" dirty="0"/>
          </a:p>
        </p:txBody>
      </p:sp>
    </p:spTree>
    <p:extLst>
      <p:ext uri="{BB962C8B-B14F-4D97-AF65-F5344CB8AC3E}">
        <p14:creationId xmlns:p14="http://schemas.microsoft.com/office/powerpoint/2010/main" val="13311429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274638"/>
            <a:ext cx="8784976" cy="1354162"/>
          </a:xfrm>
        </p:spPr>
        <p:txBody>
          <a:bodyPr>
            <a:noAutofit/>
          </a:bodyPr>
          <a:lstStyle/>
          <a:p>
            <a:r>
              <a:rPr lang="pl-PL" sz="2600" dirty="0"/>
              <a:t>Emisja gazów cieplarnianych (GHG) a </a:t>
            </a:r>
            <a:br>
              <a:rPr lang="pl-PL" sz="2600" dirty="0">
                <a:solidFill>
                  <a:srgbClr val="FF0000"/>
                </a:solidFill>
              </a:rPr>
            </a:br>
            <a:r>
              <a:rPr lang="pl-PL" sz="2600" dirty="0"/>
              <a:t>zawartość materiałów przeznaczonych do recyklingu </a:t>
            </a:r>
            <a:r>
              <a:rPr lang="en-US" sz="2600" baseline="50000" dirty="0"/>
              <a:t>11, 12, 13, 14</a:t>
            </a:r>
            <a:endParaRPr lang="fr-BE" sz="2600" baseline="50000" dirty="0"/>
          </a:p>
        </p:txBody>
      </p:sp>
      <p:pic>
        <p:nvPicPr>
          <p:cNvPr id="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1628800"/>
            <a:ext cx="8208912" cy="4655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9"/>
          <p:cNvSpPr txBox="1"/>
          <p:nvPr/>
        </p:nvSpPr>
        <p:spPr>
          <a:xfrm>
            <a:off x="5432736" y="3371637"/>
            <a:ext cx="1872208" cy="369332"/>
          </a:xfrm>
          <a:prstGeom prst="rect">
            <a:avLst/>
          </a:prstGeom>
          <a:noFill/>
        </p:spPr>
        <p:txBody>
          <a:bodyPr wrap="square" rtlCol="0">
            <a:spAutoFit/>
          </a:bodyPr>
          <a:lstStyle/>
          <a:p>
            <a:r>
              <a:rPr lang="pl-PL" dirty="0"/>
              <a:t>Obecna sytuacja</a:t>
            </a:r>
            <a:r>
              <a:rPr lang="fr-FR" dirty="0"/>
              <a:t>*</a:t>
            </a:r>
          </a:p>
        </p:txBody>
      </p:sp>
      <p:cxnSp>
        <p:nvCxnSpPr>
          <p:cNvPr id="11" name="Straight Connector 10"/>
          <p:cNvCxnSpPr/>
          <p:nvPr/>
        </p:nvCxnSpPr>
        <p:spPr>
          <a:xfrm flipV="1">
            <a:off x="5436096" y="3740969"/>
            <a:ext cx="0" cy="161553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Slide Number Placeholder 2"/>
          <p:cNvSpPr>
            <a:spLocks noGrp="1"/>
          </p:cNvSpPr>
          <p:nvPr>
            <p:ph type="sldNum" sz="quarter" idx="12"/>
          </p:nvPr>
        </p:nvSpPr>
        <p:spPr/>
        <p:txBody>
          <a:bodyPr/>
          <a:lstStyle/>
          <a:p>
            <a:fld id="{BF73EC7F-79ED-4C17-9829-92AE53B2AB65}" type="slidenum">
              <a:rPr lang="fr-BE" smtClean="0"/>
              <a:t>10</a:t>
            </a:fld>
            <a:endParaRPr lang="fr-BE"/>
          </a:p>
        </p:txBody>
      </p:sp>
      <p:sp>
        <p:nvSpPr>
          <p:cNvPr id="7" name="Title 1"/>
          <p:cNvSpPr txBox="1">
            <a:spLocks/>
          </p:cNvSpPr>
          <p:nvPr/>
        </p:nvSpPr>
        <p:spPr>
          <a:xfrm>
            <a:off x="1043608" y="5805264"/>
            <a:ext cx="7488832" cy="406779"/>
          </a:xfrm>
          <a:prstGeom prst="rect">
            <a:avLst/>
          </a:prstGeom>
          <a:solidFill>
            <a:schemeClr val="bg1"/>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pl-PL" sz="2000" b="1" dirty="0"/>
              <a:t>Zawartość materiałów przeznaczonych do recyklingu, %</a:t>
            </a:r>
            <a:endParaRPr lang="fr-BE" sz="2000" b="1" baseline="50000" dirty="0"/>
          </a:p>
        </p:txBody>
      </p:sp>
      <p:sp>
        <p:nvSpPr>
          <p:cNvPr id="8" name="Title 1"/>
          <p:cNvSpPr txBox="1">
            <a:spLocks/>
          </p:cNvSpPr>
          <p:nvPr/>
        </p:nvSpPr>
        <p:spPr>
          <a:xfrm rot="16200000">
            <a:off x="-1746455" y="3735328"/>
            <a:ext cx="4860000" cy="432000"/>
          </a:xfrm>
          <a:prstGeom prst="rect">
            <a:avLst/>
          </a:prstGeom>
          <a:solidFill>
            <a:schemeClr val="bg1"/>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pl-PL" sz="2000" b="1" dirty="0"/>
              <a:t>Emisja gazów cieplarnianych (GHG), T CO</a:t>
            </a:r>
            <a:r>
              <a:rPr lang="pl-PL" sz="2000" b="1" baseline="-25000" dirty="0"/>
              <a:t>2</a:t>
            </a:r>
            <a:r>
              <a:rPr lang="pl-PL" sz="2000" b="1" dirty="0"/>
              <a:t>/T</a:t>
            </a:r>
            <a:endParaRPr lang="fr-BE" sz="2000" b="1" baseline="50000" dirty="0"/>
          </a:p>
        </p:txBody>
      </p:sp>
    </p:spTree>
    <p:extLst>
      <p:ext uri="{BB962C8B-B14F-4D97-AF65-F5344CB8AC3E}">
        <p14:creationId xmlns:p14="http://schemas.microsoft.com/office/powerpoint/2010/main" val="29780393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11560" y="5013176"/>
            <a:ext cx="7992888" cy="566738"/>
          </a:xfrm>
        </p:spPr>
        <p:txBody>
          <a:bodyPr>
            <a:normAutofit/>
          </a:bodyPr>
          <a:lstStyle/>
          <a:p>
            <a:r>
              <a:rPr lang="pl-PL" dirty="0"/>
              <a:t>Zawartość materiałów pochodzących z recyklingu w stalach nierdzewnych</a:t>
            </a:r>
            <a:endParaRPr lang="fr-BE" dirty="0"/>
          </a:p>
        </p:txBody>
      </p:sp>
      <p:sp>
        <p:nvSpPr>
          <p:cNvPr id="2" name="Slide Number Placeholder 1"/>
          <p:cNvSpPr>
            <a:spLocks noGrp="1"/>
          </p:cNvSpPr>
          <p:nvPr>
            <p:ph type="sldNum" sz="quarter" idx="12"/>
          </p:nvPr>
        </p:nvSpPr>
        <p:spPr/>
        <p:txBody>
          <a:bodyPr/>
          <a:lstStyle/>
          <a:p>
            <a:fld id="{BF73EC7F-79ED-4C17-9829-92AE53B2AB65}" type="slidenum">
              <a:rPr lang="fr-BE" smtClean="0"/>
              <a:t>11</a:t>
            </a:fld>
            <a:endParaRPr lang="fr-BE"/>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52922" y="476672"/>
            <a:ext cx="5079318" cy="4392000"/>
          </a:xfrm>
          <a:prstGeom prst="rect">
            <a:avLst/>
          </a:prstGeom>
        </p:spPr>
      </p:pic>
      <p:sp>
        <p:nvSpPr>
          <p:cNvPr id="7" name="Prostokąt 6"/>
          <p:cNvSpPr/>
          <p:nvPr/>
        </p:nvSpPr>
        <p:spPr>
          <a:xfrm>
            <a:off x="1439904" y="584792"/>
            <a:ext cx="2268000" cy="972000"/>
          </a:xfrm>
          <a:prstGeom prst="rect">
            <a:avLst/>
          </a:prstGeom>
          <a:solidFill>
            <a:srgbClr val="ABD3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pl-PL" b="1" dirty="0">
                <a:solidFill>
                  <a:schemeClr val="tx1"/>
                </a:solidFill>
              </a:rPr>
              <a:t>Materiały zwracane </a:t>
            </a:r>
            <a:br>
              <a:rPr lang="pl-PL" b="1" dirty="0">
                <a:solidFill>
                  <a:schemeClr val="tx1"/>
                </a:solidFill>
              </a:rPr>
            </a:br>
            <a:r>
              <a:rPr lang="pl-PL" b="1" dirty="0">
                <a:solidFill>
                  <a:schemeClr val="tx1"/>
                </a:solidFill>
              </a:rPr>
              <a:t>z etapu produkcji </a:t>
            </a:r>
            <a:br>
              <a:rPr lang="pl-PL" b="1" dirty="0">
                <a:solidFill>
                  <a:schemeClr val="tx1"/>
                </a:solidFill>
              </a:rPr>
            </a:br>
            <a:r>
              <a:rPr lang="pl-PL" b="1" dirty="0">
                <a:solidFill>
                  <a:schemeClr val="tx1"/>
                </a:solidFill>
              </a:rPr>
              <a:t>i przetwarzania</a:t>
            </a:r>
            <a:endParaRPr lang="pl-PL" sz="1200" dirty="0">
              <a:solidFill>
                <a:schemeClr val="tx1"/>
              </a:solidFill>
            </a:endParaRPr>
          </a:p>
        </p:txBody>
      </p:sp>
      <p:sp>
        <p:nvSpPr>
          <p:cNvPr id="8" name="Prostokąt 7"/>
          <p:cNvSpPr/>
          <p:nvPr/>
        </p:nvSpPr>
        <p:spPr>
          <a:xfrm>
            <a:off x="4211960" y="548680"/>
            <a:ext cx="3348000" cy="612000"/>
          </a:xfrm>
          <a:prstGeom prst="rect">
            <a:avLst/>
          </a:prstGeom>
          <a:solidFill>
            <a:srgbClr val="ABD3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l-PL" b="1" dirty="0">
                <a:solidFill>
                  <a:schemeClr val="tx1"/>
                </a:solidFill>
              </a:rPr>
              <a:t>Surowce wprowadzane do cyklu recyklingu</a:t>
            </a:r>
            <a:endParaRPr lang="pl-PL" sz="1200" dirty="0">
              <a:solidFill>
                <a:schemeClr val="tx1"/>
              </a:solidFill>
            </a:endParaRPr>
          </a:p>
        </p:txBody>
      </p:sp>
      <p:sp>
        <p:nvSpPr>
          <p:cNvPr id="9" name="Prostokąt 8"/>
          <p:cNvSpPr/>
          <p:nvPr/>
        </p:nvSpPr>
        <p:spPr>
          <a:xfrm>
            <a:off x="971600" y="1700904"/>
            <a:ext cx="2268000" cy="864000"/>
          </a:xfrm>
          <a:prstGeom prst="rect">
            <a:avLst/>
          </a:prstGeom>
          <a:solidFill>
            <a:srgbClr val="ABD3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pl-PL" b="1" dirty="0">
                <a:solidFill>
                  <a:schemeClr val="tx1"/>
                </a:solidFill>
              </a:rPr>
              <a:t>Materiały zwracane od użytkowników końcowych produktu</a:t>
            </a:r>
            <a:endParaRPr lang="pl-PL" sz="1200" dirty="0">
              <a:solidFill>
                <a:schemeClr val="tx1"/>
              </a:solidFill>
            </a:endParaRPr>
          </a:p>
        </p:txBody>
      </p:sp>
    </p:spTree>
    <p:extLst>
      <p:ext uri="{BB962C8B-B14F-4D97-AF65-F5344CB8AC3E}">
        <p14:creationId xmlns:p14="http://schemas.microsoft.com/office/powerpoint/2010/main" val="19583507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pl-PL" dirty="0"/>
              <a:t>Emisja gazów cieplarnianych (</a:t>
            </a:r>
            <a:r>
              <a:rPr lang="fr-FR" dirty="0"/>
              <a:t>G</a:t>
            </a:r>
            <a:r>
              <a:rPr lang="pl-PL" dirty="0"/>
              <a:t>HG) </a:t>
            </a:r>
            <a:br>
              <a:rPr lang="pl-PL" dirty="0"/>
            </a:br>
            <a:r>
              <a:rPr lang="pl-PL" dirty="0"/>
              <a:t>dla stali nierdzewnych </a:t>
            </a:r>
            <a:r>
              <a:rPr lang="en-US" baseline="50000" dirty="0"/>
              <a:t>(15)  </a:t>
            </a:r>
            <a:endParaRPr lang="fr-BE" baseline="50000" dirty="0"/>
          </a:p>
        </p:txBody>
      </p:sp>
      <p:grpSp>
        <p:nvGrpSpPr>
          <p:cNvPr id="9" name="Gruppieren 3"/>
          <p:cNvGrpSpPr/>
          <p:nvPr/>
        </p:nvGrpSpPr>
        <p:grpSpPr>
          <a:xfrm>
            <a:off x="971600" y="2564904"/>
            <a:ext cx="6727782" cy="3168352"/>
            <a:chOff x="2055788" y="1556792"/>
            <a:chExt cx="6661246" cy="2560049"/>
          </a:xfrm>
        </p:grpSpPr>
        <p:pic>
          <p:nvPicPr>
            <p:cNvPr id="10"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55788" y="1556792"/>
              <a:ext cx="5748510" cy="25600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Rechteck 9"/>
            <p:cNvSpPr/>
            <p:nvPr/>
          </p:nvSpPr>
          <p:spPr>
            <a:xfrm>
              <a:off x="7260386" y="1958164"/>
              <a:ext cx="1456648" cy="226662"/>
            </a:xfrm>
            <a:prstGeom prst="rect">
              <a:avLst/>
            </a:prstGeom>
          </p:spPr>
          <p:txBody>
            <a:bodyPr wrap="square">
              <a:spAutoFit/>
            </a:bodyPr>
            <a:lstStyle/>
            <a:p>
              <a:r>
                <a:rPr lang="pl-PL" sz="1600" dirty="0">
                  <a:cs typeface="Arial" pitchFamily="34" charset="0"/>
                </a:rPr>
                <a:t>Surowce</a:t>
              </a:r>
              <a:endParaRPr lang="de-DE" sz="1600" dirty="0"/>
            </a:p>
          </p:txBody>
        </p:sp>
      </p:grpSp>
      <p:sp>
        <p:nvSpPr>
          <p:cNvPr id="13" name="Rechteck 2"/>
          <p:cNvSpPr/>
          <p:nvPr/>
        </p:nvSpPr>
        <p:spPr>
          <a:xfrm>
            <a:off x="1922917" y="1628800"/>
            <a:ext cx="6075766" cy="523220"/>
          </a:xfrm>
          <a:prstGeom prst="rect">
            <a:avLst/>
          </a:prstGeom>
        </p:spPr>
        <p:txBody>
          <a:bodyPr wrap="none">
            <a:spAutoFit/>
          </a:bodyPr>
          <a:lstStyle/>
          <a:p>
            <a:r>
              <a:rPr lang="en-US" sz="2800" dirty="0">
                <a:cs typeface="Arial" pitchFamily="34" charset="0"/>
              </a:rPr>
              <a:t>3</a:t>
            </a:r>
            <a:r>
              <a:rPr lang="pl-PL" sz="2800" dirty="0">
                <a:cs typeface="Arial" pitchFamily="34" charset="0"/>
              </a:rPr>
              <a:t>,</a:t>
            </a:r>
            <a:r>
              <a:rPr lang="en-US" sz="2800" dirty="0">
                <a:cs typeface="Arial" pitchFamily="34" charset="0"/>
              </a:rPr>
              <a:t>81 </a:t>
            </a:r>
            <a:r>
              <a:rPr lang="pl-PL" sz="2800" dirty="0">
                <a:cs typeface="Arial" pitchFamily="34" charset="0"/>
              </a:rPr>
              <a:t>tony</a:t>
            </a:r>
            <a:r>
              <a:rPr lang="en-US" sz="2800" dirty="0">
                <a:cs typeface="Arial" pitchFamily="34" charset="0"/>
              </a:rPr>
              <a:t> CO</a:t>
            </a:r>
            <a:r>
              <a:rPr lang="en-US" sz="2800" baseline="-25000" dirty="0">
                <a:cs typeface="Arial" pitchFamily="34" charset="0"/>
              </a:rPr>
              <a:t>2</a:t>
            </a:r>
            <a:r>
              <a:rPr lang="en-US" sz="2800" dirty="0">
                <a:cs typeface="Arial" pitchFamily="34" charset="0"/>
              </a:rPr>
              <a:t>/ </a:t>
            </a:r>
            <a:r>
              <a:rPr lang="pl-PL" sz="2800" dirty="0">
                <a:cs typeface="Arial" pitchFamily="34" charset="0"/>
              </a:rPr>
              <a:t>tonę stali nierdzewnej</a:t>
            </a:r>
            <a:r>
              <a:rPr lang="en-US" sz="2800" dirty="0">
                <a:cs typeface="Arial" pitchFamily="34" charset="0"/>
              </a:rPr>
              <a:t> </a:t>
            </a:r>
            <a:r>
              <a:rPr lang="en-US" sz="2800" baseline="30000" dirty="0">
                <a:cs typeface="Arial" pitchFamily="34" charset="0"/>
              </a:rPr>
              <a:t>(16)</a:t>
            </a:r>
          </a:p>
        </p:txBody>
      </p:sp>
      <p:sp>
        <p:nvSpPr>
          <p:cNvPr id="15" name="Rechteck 6"/>
          <p:cNvSpPr/>
          <p:nvPr/>
        </p:nvSpPr>
        <p:spPr>
          <a:xfrm>
            <a:off x="5822850" y="4581128"/>
            <a:ext cx="3357662" cy="1200329"/>
          </a:xfrm>
          <a:prstGeom prst="rect">
            <a:avLst/>
          </a:prstGeom>
        </p:spPr>
        <p:txBody>
          <a:bodyPr wrap="square">
            <a:spAutoFit/>
          </a:bodyPr>
          <a:lstStyle/>
          <a:p>
            <a:r>
              <a:rPr lang="pl-PL" dirty="0">
                <a:cs typeface="Arial" pitchFamily="34" charset="0"/>
              </a:rPr>
              <a:t>Podział emisji</a:t>
            </a:r>
            <a:r>
              <a:rPr lang="en-US" dirty="0">
                <a:cs typeface="Arial" pitchFamily="34" charset="0"/>
              </a:rPr>
              <a:t>:</a:t>
            </a:r>
          </a:p>
          <a:p>
            <a:pPr marL="342900" indent="-342900">
              <a:buFont typeface="Arial" panose="020B0604020202020204" pitchFamily="34" charset="0"/>
              <a:buChar char="•"/>
            </a:pPr>
            <a:r>
              <a:rPr lang="pl-PL" dirty="0">
                <a:cs typeface="Arial" pitchFamily="34" charset="0"/>
              </a:rPr>
              <a:t>Surowce</a:t>
            </a:r>
            <a:r>
              <a:rPr lang="en-US" dirty="0">
                <a:cs typeface="Arial" pitchFamily="34" charset="0"/>
              </a:rPr>
              <a:t>: 7</a:t>
            </a:r>
            <a:r>
              <a:rPr lang="pl-PL" dirty="0">
                <a:cs typeface="Arial" pitchFamily="34" charset="0"/>
              </a:rPr>
              <a:t>3,5</a:t>
            </a:r>
            <a:r>
              <a:rPr lang="en-US" dirty="0">
                <a:cs typeface="Arial" pitchFamily="34" charset="0"/>
              </a:rPr>
              <a:t> %</a:t>
            </a:r>
          </a:p>
          <a:p>
            <a:pPr marL="342900" indent="-342900">
              <a:buFont typeface="Arial" panose="020B0604020202020204" pitchFamily="34" charset="0"/>
              <a:buChar char="•"/>
            </a:pPr>
            <a:r>
              <a:rPr lang="pl-PL" dirty="0">
                <a:cs typeface="Arial" pitchFamily="34" charset="0"/>
              </a:rPr>
              <a:t>Produkcja energii</a:t>
            </a:r>
            <a:r>
              <a:rPr lang="en-US" dirty="0">
                <a:cs typeface="Arial" pitchFamily="34" charset="0"/>
              </a:rPr>
              <a:t>: 17</a:t>
            </a:r>
            <a:r>
              <a:rPr lang="pl-PL" dirty="0">
                <a:cs typeface="Arial" pitchFamily="34" charset="0"/>
              </a:rPr>
              <a:t>,1</a:t>
            </a:r>
            <a:r>
              <a:rPr lang="en-US" dirty="0">
                <a:cs typeface="Arial" pitchFamily="34" charset="0"/>
              </a:rPr>
              <a:t> %</a:t>
            </a:r>
          </a:p>
          <a:p>
            <a:pPr marL="342900" indent="-342900">
              <a:buFont typeface="Arial" panose="020B0604020202020204" pitchFamily="34" charset="0"/>
              <a:buChar char="•"/>
            </a:pPr>
            <a:r>
              <a:rPr lang="pl-PL" dirty="0">
                <a:cs typeface="Arial" pitchFamily="34" charset="0"/>
              </a:rPr>
              <a:t>Proces stalowniczy</a:t>
            </a:r>
            <a:r>
              <a:rPr lang="en-US" dirty="0">
                <a:cs typeface="Arial" pitchFamily="34" charset="0"/>
              </a:rPr>
              <a:t>: 9</a:t>
            </a:r>
            <a:r>
              <a:rPr lang="pl-PL" dirty="0">
                <a:cs typeface="Arial" pitchFamily="34" charset="0"/>
              </a:rPr>
              <a:t>,4 </a:t>
            </a:r>
            <a:r>
              <a:rPr lang="en-US" dirty="0">
                <a:cs typeface="Arial" pitchFamily="34" charset="0"/>
              </a:rPr>
              <a:t>%</a:t>
            </a:r>
          </a:p>
        </p:txBody>
      </p:sp>
      <p:sp>
        <p:nvSpPr>
          <p:cNvPr id="2" name="TextBox 1"/>
          <p:cNvSpPr txBox="1"/>
          <p:nvPr/>
        </p:nvSpPr>
        <p:spPr>
          <a:xfrm>
            <a:off x="8244408" y="6309320"/>
            <a:ext cx="504056" cy="307777"/>
          </a:xfrm>
          <a:prstGeom prst="rect">
            <a:avLst/>
          </a:prstGeom>
          <a:noFill/>
        </p:spPr>
        <p:txBody>
          <a:bodyPr wrap="square" rtlCol="0">
            <a:spAutoFit/>
          </a:bodyPr>
          <a:lstStyle/>
          <a:p>
            <a:r>
              <a:rPr lang="fr-BE" sz="1400" dirty="0"/>
              <a:t>(17)</a:t>
            </a:r>
            <a:endParaRPr lang="en-GB" sz="1400" dirty="0"/>
          </a:p>
        </p:txBody>
      </p:sp>
      <p:sp>
        <p:nvSpPr>
          <p:cNvPr id="3" name="Slide Number Placeholder 2"/>
          <p:cNvSpPr>
            <a:spLocks noGrp="1"/>
          </p:cNvSpPr>
          <p:nvPr>
            <p:ph type="sldNum" sz="quarter" idx="12"/>
          </p:nvPr>
        </p:nvSpPr>
        <p:spPr/>
        <p:txBody>
          <a:bodyPr/>
          <a:lstStyle/>
          <a:p>
            <a:fld id="{BF73EC7F-79ED-4C17-9829-92AE53B2AB65}" type="slidenum">
              <a:rPr lang="fr-BE" smtClean="0"/>
              <a:t>12</a:t>
            </a:fld>
            <a:endParaRPr lang="fr-BE"/>
          </a:p>
        </p:txBody>
      </p:sp>
      <p:sp>
        <p:nvSpPr>
          <p:cNvPr id="14" name="Rechteck 9"/>
          <p:cNvSpPr/>
          <p:nvPr/>
        </p:nvSpPr>
        <p:spPr>
          <a:xfrm>
            <a:off x="5634000" y="3501008"/>
            <a:ext cx="2844480" cy="830997"/>
          </a:xfrm>
          <a:prstGeom prst="rect">
            <a:avLst/>
          </a:prstGeom>
          <a:solidFill>
            <a:schemeClr val="bg1"/>
          </a:solidFill>
        </p:spPr>
        <p:txBody>
          <a:bodyPr wrap="square" lIns="36000">
            <a:spAutoFit/>
          </a:bodyPr>
          <a:lstStyle/>
          <a:p>
            <a:r>
              <a:rPr lang="pl-PL" sz="1600" dirty="0">
                <a:cs typeface="Arial" pitchFamily="34" charset="0"/>
              </a:rPr>
              <a:t>Inne</a:t>
            </a:r>
          </a:p>
          <a:p>
            <a:r>
              <a:rPr lang="pl-PL" sz="1600" dirty="0">
                <a:cs typeface="Arial" pitchFamily="34" charset="0"/>
              </a:rPr>
              <a:t>Produkcja energii</a:t>
            </a:r>
          </a:p>
          <a:p>
            <a:r>
              <a:rPr lang="pl-PL" sz="1600" dirty="0">
                <a:cs typeface="Arial" pitchFamily="34" charset="0"/>
              </a:rPr>
              <a:t>Bezpośrednia emisja</a:t>
            </a:r>
            <a:endParaRPr lang="de-DE" sz="1600" dirty="0"/>
          </a:p>
        </p:txBody>
      </p:sp>
      <p:sp>
        <p:nvSpPr>
          <p:cNvPr id="16" name="Geschweifte Klammer rechts 5"/>
          <p:cNvSpPr/>
          <p:nvPr/>
        </p:nvSpPr>
        <p:spPr>
          <a:xfrm>
            <a:off x="5940152" y="2924944"/>
            <a:ext cx="215698" cy="586126"/>
          </a:xfrm>
          <a:prstGeom prst="rightBrace">
            <a:avLst>
              <a:gd name="adj1" fmla="val 32292"/>
              <a:gd name="adj2" fmla="val 50921"/>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dirty="0">
              <a:solidFill>
                <a:srgbClr val="0070C0"/>
              </a:solidFill>
            </a:endParaRPr>
          </a:p>
        </p:txBody>
      </p:sp>
      <p:sp>
        <p:nvSpPr>
          <p:cNvPr id="17" name="ZoneTexte 3"/>
          <p:cNvSpPr txBox="1"/>
          <p:nvPr/>
        </p:nvSpPr>
        <p:spPr>
          <a:xfrm>
            <a:off x="169826" y="5901397"/>
            <a:ext cx="7331855" cy="861774"/>
          </a:xfrm>
          <a:prstGeom prst="rect">
            <a:avLst/>
          </a:prstGeom>
          <a:noFill/>
        </p:spPr>
        <p:txBody>
          <a:bodyPr wrap="square" rtlCol="0">
            <a:spAutoFit/>
          </a:bodyPr>
          <a:lstStyle/>
          <a:p>
            <a:r>
              <a:rPr lang="pl-PL" sz="1600" dirty="0"/>
              <a:t>Uwaga</a:t>
            </a:r>
            <a:r>
              <a:rPr lang="fr-FR" sz="1600" dirty="0"/>
              <a:t>: </a:t>
            </a:r>
            <a:r>
              <a:rPr lang="pl-PL" sz="1600" dirty="0"/>
              <a:t>Wykres nie uwzględnia niklu wytwarzanego z rud (</a:t>
            </a:r>
            <a:r>
              <a:rPr lang="fr-FR" sz="1600" dirty="0"/>
              <a:t>Nickel Pig Iron</a:t>
            </a:r>
            <a:r>
              <a:rPr lang="pl-PL" sz="1600" dirty="0"/>
              <a:t>)</a:t>
            </a:r>
            <a:r>
              <a:rPr lang="fr-FR" sz="1600" dirty="0"/>
              <a:t>,</a:t>
            </a:r>
            <a:r>
              <a:rPr lang="pl-PL" sz="1600" dirty="0"/>
              <a:t> dla którego uważa się, że wartość niklu jest 3 razy wyższa</a:t>
            </a:r>
            <a:r>
              <a:rPr lang="fr-FR" sz="1600" dirty="0"/>
              <a:t>.  </a:t>
            </a:r>
            <a:r>
              <a:rPr lang="pl-PL" sz="1600" dirty="0"/>
              <a:t>Chiny są obecnie jedynym krajem pozyskującym nikiel przez wydobycie rud metali – produkcja surówki hutniczej (NPI) .</a:t>
            </a:r>
            <a:endParaRPr lang="fr-FR" sz="1600" dirty="0"/>
          </a:p>
        </p:txBody>
      </p:sp>
    </p:spTree>
    <p:extLst>
      <p:ext uri="{BB962C8B-B14F-4D97-AF65-F5344CB8AC3E}">
        <p14:creationId xmlns:p14="http://schemas.microsoft.com/office/powerpoint/2010/main" val="13504482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74638"/>
            <a:ext cx="8507288" cy="1143000"/>
          </a:xfrm>
        </p:spPr>
        <p:txBody>
          <a:bodyPr>
            <a:normAutofit/>
          </a:bodyPr>
          <a:lstStyle/>
          <a:p>
            <a:r>
              <a:rPr lang="pl-PL" sz="3600" dirty="0"/>
              <a:t>Z</a:t>
            </a:r>
            <a:r>
              <a:rPr lang="fr-FR" sz="3600" dirty="0"/>
              <a:t>apotrzebowani</a:t>
            </a:r>
            <a:r>
              <a:rPr lang="pl-PL" sz="3600" dirty="0"/>
              <a:t>e</a:t>
            </a:r>
            <a:r>
              <a:rPr lang="fr-FR" sz="3600" dirty="0"/>
              <a:t> na energię pierwotną </a:t>
            </a:r>
            <a:r>
              <a:rPr lang="fr-FR" sz="3600" baseline="50000" dirty="0"/>
              <a:t>18</a:t>
            </a:r>
          </a:p>
        </p:txBody>
      </p:sp>
      <p:grpSp>
        <p:nvGrpSpPr>
          <p:cNvPr id="7" name="Group 6"/>
          <p:cNvGrpSpPr/>
          <p:nvPr/>
        </p:nvGrpSpPr>
        <p:grpSpPr>
          <a:xfrm>
            <a:off x="1541463" y="1268760"/>
            <a:ext cx="6059487" cy="4822825"/>
            <a:chOff x="1541463" y="1268760"/>
            <a:chExt cx="6059487" cy="4822825"/>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1463" y="1268760"/>
              <a:ext cx="6059487" cy="4822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4" name="Straight Connector 3"/>
            <p:cNvCxnSpPr/>
            <p:nvPr/>
          </p:nvCxnSpPr>
          <p:spPr>
            <a:xfrm>
              <a:off x="5220072" y="2996952"/>
              <a:ext cx="0" cy="219592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5364088" y="2616603"/>
              <a:ext cx="1872208" cy="369332"/>
            </a:xfrm>
            <a:prstGeom prst="rect">
              <a:avLst/>
            </a:prstGeom>
            <a:noFill/>
          </p:spPr>
          <p:txBody>
            <a:bodyPr wrap="square" rtlCol="0">
              <a:spAutoFit/>
            </a:bodyPr>
            <a:lstStyle/>
            <a:p>
              <a:r>
                <a:rPr lang="pl-PL" dirty="0"/>
                <a:t>Obecna sytuacja</a:t>
              </a:r>
              <a:r>
                <a:rPr lang="fr-FR" dirty="0"/>
                <a:t>*</a:t>
              </a:r>
            </a:p>
          </p:txBody>
        </p:sp>
      </p:grpSp>
      <p:sp>
        <p:nvSpPr>
          <p:cNvPr id="10" name="TextBox 9"/>
          <p:cNvSpPr txBox="1"/>
          <p:nvPr/>
        </p:nvSpPr>
        <p:spPr>
          <a:xfrm>
            <a:off x="1547664" y="6093296"/>
            <a:ext cx="6984776" cy="646331"/>
          </a:xfrm>
          <a:prstGeom prst="rect">
            <a:avLst/>
          </a:prstGeom>
          <a:noFill/>
        </p:spPr>
        <p:txBody>
          <a:bodyPr wrap="square" rtlCol="0">
            <a:spAutoFit/>
          </a:bodyPr>
          <a:lstStyle/>
          <a:p>
            <a:r>
              <a:rPr lang="fr-FR" dirty="0"/>
              <a:t>* </a:t>
            </a:r>
            <a:r>
              <a:rPr lang="pl-PL" dirty="0"/>
              <a:t>Zawartość materiałów pochodzących z recyklingu jest ograniczona przez dostępność złomu</a:t>
            </a:r>
            <a:endParaRPr lang="fr-FR" dirty="0"/>
          </a:p>
        </p:txBody>
      </p:sp>
      <p:sp>
        <p:nvSpPr>
          <p:cNvPr id="3" name="Slide Number Placeholder 2"/>
          <p:cNvSpPr>
            <a:spLocks noGrp="1"/>
          </p:cNvSpPr>
          <p:nvPr>
            <p:ph type="sldNum" sz="quarter" idx="12"/>
          </p:nvPr>
        </p:nvSpPr>
        <p:spPr/>
        <p:txBody>
          <a:bodyPr/>
          <a:lstStyle/>
          <a:p>
            <a:fld id="{BF73EC7F-79ED-4C17-9829-92AE53B2AB65}" type="slidenum">
              <a:rPr lang="fr-BE" smtClean="0"/>
              <a:t>13</a:t>
            </a:fld>
            <a:endParaRPr lang="fr-BE"/>
          </a:p>
        </p:txBody>
      </p:sp>
      <p:sp>
        <p:nvSpPr>
          <p:cNvPr id="11" name="Title 1"/>
          <p:cNvSpPr txBox="1">
            <a:spLocks/>
          </p:cNvSpPr>
          <p:nvPr/>
        </p:nvSpPr>
        <p:spPr>
          <a:xfrm rot="16200000">
            <a:off x="-126319" y="3374792"/>
            <a:ext cx="4284000" cy="648000"/>
          </a:xfrm>
          <a:prstGeom prst="rect">
            <a:avLst/>
          </a:prstGeom>
          <a:solidFill>
            <a:schemeClr val="bg1"/>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pl-PL" sz="2000" b="1" dirty="0"/>
              <a:t>Zapotrzebowanie na energię pierwotną MJ/T</a:t>
            </a:r>
            <a:endParaRPr lang="fr-BE" sz="2000" b="1" baseline="50000" dirty="0"/>
          </a:p>
        </p:txBody>
      </p:sp>
      <p:sp>
        <p:nvSpPr>
          <p:cNvPr id="12" name="Title 1"/>
          <p:cNvSpPr txBox="1">
            <a:spLocks/>
          </p:cNvSpPr>
          <p:nvPr/>
        </p:nvSpPr>
        <p:spPr>
          <a:xfrm>
            <a:off x="1043608" y="5661248"/>
            <a:ext cx="7488832" cy="406779"/>
          </a:xfrm>
          <a:prstGeom prst="rect">
            <a:avLst/>
          </a:prstGeom>
          <a:solidFill>
            <a:schemeClr val="bg1"/>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pl-PL" sz="2000" b="1" dirty="0"/>
              <a:t>Zawartość materiałów pochodzących z recyklingu , %</a:t>
            </a:r>
            <a:endParaRPr lang="fr-BE" sz="2000" b="1" baseline="50000" dirty="0"/>
          </a:p>
        </p:txBody>
      </p:sp>
    </p:spTree>
    <p:extLst>
      <p:ext uri="{BB962C8B-B14F-4D97-AF65-F5344CB8AC3E}">
        <p14:creationId xmlns:p14="http://schemas.microsoft.com/office/powerpoint/2010/main" val="17889933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25760"/>
            <a:ext cx="8964488" cy="1143000"/>
          </a:xfrm>
        </p:spPr>
        <p:txBody>
          <a:bodyPr>
            <a:noAutofit/>
          </a:bodyPr>
          <a:lstStyle/>
          <a:p>
            <a:r>
              <a:rPr lang="pl-PL" sz="3600" dirty="0"/>
              <a:t>Oddziaływanie na środowisko</a:t>
            </a:r>
            <a:r>
              <a:rPr lang="en-US" sz="3600" dirty="0"/>
              <a:t> </a:t>
            </a:r>
            <a:r>
              <a:rPr lang="pl-PL" sz="3600" dirty="0"/>
              <a:t>przy wytwarzaniu metali </a:t>
            </a:r>
            <a:r>
              <a:rPr lang="en-US" sz="3600" dirty="0"/>
              <a:t>“</a:t>
            </a:r>
            <a:r>
              <a:rPr lang="pl-PL" sz="3600" dirty="0"/>
              <a:t>od kołyski aż po grób</a:t>
            </a:r>
            <a:r>
              <a:rPr lang="en-US" sz="3600" dirty="0"/>
              <a:t>”</a:t>
            </a:r>
            <a:r>
              <a:rPr lang="pl-PL" sz="3600" dirty="0"/>
              <a:t> </a:t>
            </a:r>
            <a:r>
              <a:rPr lang="en-US" sz="3600" baseline="50000" dirty="0"/>
              <a:t>19</a:t>
            </a:r>
            <a:endParaRPr lang="fr-BE" sz="3600" baseline="50000"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047726093"/>
              </p:ext>
            </p:extLst>
          </p:nvPr>
        </p:nvGraphicFramePr>
        <p:xfrm>
          <a:off x="323527" y="1268760"/>
          <a:ext cx="8363273" cy="5036811"/>
        </p:xfrm>
        <a:graphic>
          <a:graphicData uri="http://schemas.openxmlformats.org/drawingml/2006/table">
            <a:tbl>
              <a:tblPr firstRow="1" bandRow="1">
                <a:tableStyleId>{9DCAF9ED-07DC-4A11-8D7F-57B35C25682E}</a:tableStyleId>
              </a:tblPr>
              <a:tblGrid>
                <a:gridCol w="1327709">
                  <a:extLst>
                    <a:ext uri="{9D8B030D-6E8A-4147-A177-3AD203B41FA5}">
                      <a16:colId xmlns:a16="http://schemas.microsoft.com/office/drawing/2014/main" val="20000"/>
                    </a:ext>
                  </a:extLst>
                </a:gridCol>
                <a:gridCol w="3073460">
                  <a:extLst>
                    <a:ext uri="{9D8B030D-6E8A-4147-A177-3AD203B41FA5}">
                      <a16:colId xmlns:a16="http://schemas.microsoft.com/office/drawing/2014/main" val="20001"/>
                    </a:ext>
                  </a:extLst>
                </a:gridCol>
                <a:gridCol w="990526">
                  <a:extLst>
                    <a:ext uri="{9D8B030D-6E8A-4147-A177-3AD203B41FA5}">
                      <a16:colId xmlns:a16="http://schemas.microsoft.com/office/drawing/2014/main" val="20002"/>
                    </a:ext>
                  </a:extLst>
                </a:gridCol>
                <a:gridCol w="990526">
                  <a:extLst>
                    <a:ext uri="{9D8B030D-6E8A-4147-A177-3AD203B41FA5}">
                      <a16:colId xmlns:a16="http://schemas.microsoft.com/office/drawing/2014/main" val="20003"/>
                    </a:ext>
                  </a:extLst>
                </a:gridCol>
                <a:gridCol w="990526">
                  <a:extLst>
                    <a:ext uri="{9D8B030D-6E8A-4147-A177-3AD203B41FA5}">
                      <a16:colId xmlns:a16="http://schemas.microsoft.com/office/drawing/2014/main" val="20004"/>
                    </a:ext>
                  </a:extLst>
                </a:gridCol>
                <a:gridCol w="990526">
                  <a:extLst>
                    <a:ext uri="{9D8B030D-6E8A-4147-A177-3AD203B41FA5}">
                      <a16:colId xmlns:a16="http://schemas.microsoft.com/office/drawing/2014/main" val="20005"/>
                    </a:ext>
                  </a:extLst>
                </a:gridCol>
              </a:tblGrid>
              <a:tr h="370840">
                <a:tc>
                  <a:txBody>
                    <a:bodyPr/>
                    <a:lstStyle/>
                    <a:p>
                      <a:r>
                        <a:rPr lang="pl-PL" dirty="0"/>
                        <a:t>Metal</a:t>
                      </a:r>
                      <a:endParaRPr lang="fr-BE" dirty="0"/>
                    </a:p>
                  </a:txBody>
                  <a:tcPr/>
                </a:tc>
                <a:tc>
                  <a:txBody>
                    <a:bodyPr/>
                    <a:lstStyle/>
                    <a:p>
                      <a:r>
                        <a:rPr lang="pl-PL" dirty="0"/>
                        <a:t>Proces</a:t>
                      </a:r>
                      <a:endParaRPr lang="fr-BE" dirty="0"/>
                    </a:p>
                  </a:txBody>
                  <a:tcPr/>
                </a:tc>
                <a:tc>
                  <a:txBody>
                    <a:bodyPr/>
                    <a:lstStyle/>
                    <a:p>
                      <a:pPr algn="ctr" fontAlgn="ctr"/>
                      <a:r>
                        <a:rPr lang="en-US" sz="1600" u="none" strike="noStrike" noProof="0" dirty="0">
                          <a:effectLst/>
                        </a:rPr>
                        <a:t>GER (MJ/kg)</a:t>
                      </a:r>
                      <a:endParaRPr lang="en-US" sz="1600" b="1" i="0" u="none" strike="noStrike" noProof="0" dirty="0">
                        <a:solidFill>
                          <a:schemeClr val="bg1"/>
                        </a:solidFill>
                        <a:effectLst/>
                        <a:latin typeface="Calibri"/>
                      </a:endParaRPr>
                    </a:p>
                  </a:txBody>
                  <a:tcPr marL="7611" marR="7611" marT="7611" marB="0" anchor="ctr"/>
                </a:tc>
                <a:tc>
                  <a:txBody>
                    <a:bodyPr/>
                    <a:lstStyle/>
                    <a:p>
                      <a:pPr algn="ctr" fontAlgn="ctr"/>
                      <a:r>
                        <a:rPr lang="en-US" sz="1600" u="none" strike="noStrike" noProof="0" dirty="0">
                          <a:effectLst/>
                        </a:rPr>
                        <a:t>GWP</a:t>
                      </a:r>
                    </a:p>
                    <a:p>
                      <a:pPr algn="ctr" fontAlgn="ctr"/>
                      <a:r>
                        <a:rPr lang="en-US" sz="1600" u="none" strike="noStrike" noProof="0" dirty="0">
                          <a:effectLst/>
                        </a:rPr>
                        <a:t>(kg CO</a:t>
                      </a:r>
                      <a:r>
                        <a:rPr lang="en-US" sz="1600" u="none" strike="noStrike" baseline="-25000" noProof="0" dirty="0">
                          <a:effectLst/>
                        </a:rPr>
                        <a:t>2e</a:t>
                      </a:r>
                      <a:r>
                        <a:rPr lang="en-US" sz="1600" u="none" strike="noStrike" noProof="0" dirty="0">
                          <a:effectLst/>
                        </a:rPr>
                        <a:t>/kg)</a:t>
                      </a:r>
                      <a:endParaRPr lang="en-US" sz="1600" b="1" i="0" u="none" strike="noStrike" noProof="0" dirty="0">
                        <a:solidFill>
                          <a:schemeClr val="bg1"/>
                        </a:solidFill>
                        <a:effectLst/>
                        <a:latin typeface="Calibri"/>
                      </a:endParaRPr>
                    </a:p>
                  </a:txBody>
                  <a:tcPr marL="7611" marR="7611" marT="7611" marB="0" anchor="ctr"/>
                </a:tc>
                <a:tc>
                  <a:txBody>
                    <a:bodyPr/>
                    <a:lstStyle/>
                    <a:p>
                      <a:pPr algn="ctr" fontAlgn="ctr"/>
                      <a:r>
                        <a:rPr lang="en-US" sz="1600" u="none" strike="noStrike" noProof="0" dirty="0">
                          <a:effectLst/>
                        </a:rPr>
                        <a:t>AP</a:t>
                      </a:r>
                    </a:p>
                    <a:p>
                      <a:pPr algn="ctr" fontAlgn="ctr"/>
                      <a:r>
                        <a:rPr lang="en-US" sz="1600" u="none" strike="noStrike" noProof="0" dirty="0">
                          <a:effectLst/>
                        </a:rPr>
                        <a:t>(kg SO</a:t>
                      </a:r>
                      <a:r>
                        <a:rPr lang="en-US" sz="1600" u="none" strike="noStrike" baseline="-25000" noProof="0" dirty="0">
                          <a:effectLst/>
                        </a:rPr>
                        <a:t>2e</a:t>
                      </a:r>
                      <a:r>
                        <a:rPr lang="en-US" sz="1600" u="none" strike="noStrike" noProof="0" dirty="0">
                          <a:effectLst/>
                        </a:rPr>
                        <a:t>/kg)</a:t>
                      </a:r>
                      <a:endParaRPr lang="en-US" sz="1600" b="1" i="0" u="none" strike="noStrike" noProof="0" dirty="0">
                        <a:solidFill>
                          <a:schemeClr val="bg1"/>
                        </a:solidFill>
                        <a:effectLst/>
                        <a:latin typeface="Calibri"/>
                      </a:endParaRPr>
                    </a:p>
                  </a:txBody>
                  <a:tcPr marL="7611" marR="7611" marT="7611" marB="0" anchor="ctr"/>
                </a:tc>
                <a:tc>
                  <a:txBody>
                    <a:bodyPr/>
                    <a:lstStyle/>
                    <a:p>
                      <a:pPr algn="ctr" fontAlgn="ctr"/>
                      <a:r>
                        <a:rPr lang="en-US" sz="1600" u="none" strike="noStrike" noProof="0" dirty="0">
                          <a:effectLst/>
                        </a:rPr>
                        <a:t>SWB (kg/kg)</a:t>
                      </a:r>
                      <a:endParaRPr lang="en-US" sz="1600" b="1" i="0" u="none" strike="noStrike" noProof="0" dirty="0">
                        <a:solidFill>
                          <a:schemeClr val="bg1"/>
                        </a:solidFill>
                        <a:effectLst/>
                        <a:latin typeface="Calibri"/>
                      </a:endParaRPr>
                    </a:p>
                  </a:txBody>
                  <a:tcPr marL="7611" marR="7611" marT="7611" marB="0" anchor="ctr"/>
                </a:tc>
                <a:extLst>
                  <a:ext uri="{0D108BD9-81ED-4DB2-BD59-A6C34878D82A}">
                    <a16:rowId xmlns:a16="http://schemas.microsoft.com/office/drawing/2014/main" val="10000"/>
                  </a:ext>
                </a:extLst>
              </a:tr>
              <a:tr h="370840">
                <a:tc>
                  <a:txBody>
                    <a:bodyPr/>
                    <a:lstStyle/>
                    <a:p>
                      <a:r>
                        <a:rPr lang="pl-PL" dirty="0"/>
                        <a:t>Stal nierdzewna</a:t>
                      </a:r>
                      <a:endParaRPr lang="fr-BE" dirty="0"/>
                    </a:p>
                  </a:txBody>
                  <a:tcPr/>
                </a:tc>
                <a:tc>
                  <a:txBody>
                    <a:bodyPr/>
                    <a:lstStyle/>
                    <a:p>
                      <a:r>
                        <a:rPr lang="pl-PL" dirty="0"/>
                        <a:t>Elektryczny piec łukowy </a:t>
                      </a:r>
                      <a:br>
                        <a:rPr lang="pl-PL" dirty="0"/>
                      </a:br>
                      <a:r>
                        <a:rPr lang="pl-PL" dirty="0"/>
                        <a:t>i odwęglanie argonowo-tlenowe (AOD)</a:t>
                      </a:r>
                      <a:endParaRPr lang="fr-BE" dirty="0"/>
                    </a:p>
                  </a:txBody>
                  <a:tcPr/>
                </a:tc>
                <a:tc>
                  <a:txBody>
                    <a:bodyPr/>
                    <a:lstStyle/>
                    <a:p>
                      <a:pPr algn="ctr"/>
                      <a:r>
                        <a:rPr lang="fr-BE" dirty="0"/>
                        <a:t>75</a:t>
                      </a:r>
                    </a:p>
                  </a:txBody>
                  <a:tcPr anchor="ctr"/>
                </a:tc>
                <a:tc>
                  <a:txBody>
                    <a:bodyPr/>
                    <a:lstStyle/>
                    <a:p>
                      <a:pPr algn="ctr"/>
                      <a:r>
                        <a:rPr lang="fr-BE" dirty="0"/>
                        <a:t>6</a:t>
                      </a:r>
                      <a:r>
                        <a:rPr lang="pl-PL" dirty="0"/>
                        <a:t>,</a:t>
                      </a:r>
                      <a:r>
                        <a:rPr lang="fr-BE" dirty="0"/>
                        <a:t>8</a:t>
                      </a:r>
                    </a:p>
                  </a:txBody>
                  <a:tcPr anchor="ctr"/>
                </a:tc>
                <a:tc>
                  <a:txBody>
                    <a:bodyPr/>
                    <a:lstStyle/>
                    <a:p>
                      <a:pPr algn="ctr"/>
                      <a:r>
                        <a:rPr lang="fr-BE" dirty="0"/>
                        <a:t>0</a:t>
                      </a:r>
                      <a:r>
                        <a:rPr lang="pl-PL" dirty="0"/>
                        <a:t>,</a:t>
                      </a:r>
                      <a:r>
                        <a:rPr lang="fr-BE" dirty="0"/>
                        <a:t>051</a:t>
                      </a:r>
                    </a:p>
                  </a:txBody>
                  <a:tcPr anchor="ctr"/>
                </a:tc>
                <a:tc>
                  <a:txBody>
                    <a:bodyPr/>
                    <a:lstStyle/>
                    <a:p>
                      <a:pPr algn="ctr"/>
                      <a:r>
                        <a:rPr lang="fr-BE" dirty="0"/>
                        <a:t>6</a:t>
                      </a:r>
                      <a:r>
                        <a:rPr lang="pl-PL" dirty="0"/>
                        <a:t>,</a:t>
                      </a:r>
                      <a:r>
                        <a:rPr lang="fr-BE" dirty="0"/>
                        <a:t>4</a:t>
                      </a:r>
                    </a:p>
                  </a:txBody>
                  <a:tcPr anchor="ctr"/>
                </a:tc>
                <a:extLst>
                  <a:ext uri="{0D108BD9-81ED-4DB2-BD59-A6C34878D82A}">
                    <a16:rowId xmlns:a16="http://schemas.microsoft.com/office/drawing/2014/main" val="10001"/>
                  </a:ext>
                </a:extLst>
              </a:tr>
              <a:tr h="370840">
                <a:tc>
                  <a:txBody>
                    <a:bodyPr/>
                    <a:lstStyle/>
                    <a:p>
                      <a:r>
                        <a:rPr lang="pl-PL" dirty="0"/>
                        <a:t>Stal</a:t>
                      </a:r>
                      <a:endParaRPr lang="fr-BE" dirty="0"/>
                    </a:p>
                  </a:txBody>
                  <a:tcPr/>
                </a:tc>
                <a:tc>
                  <a:txBody>
                    <a:bodyPr/>
                    <a:lstStyle/>
                    <a:p>
                      <a:r>
                        <a:rPr lang="pl-PL" dirty="0"/>
                        <a:t>Zintegrowany proces</a:t>
                      </a:r>
                      <a:r>
                        <a:rPr lang="fr-BE" dirty="0"/>
                        <a:t> (</a:t>
                      </a:r>
                      <a:r>
                        <a:rPr lang="pl-PL" dirty="0"/>
                        <a:t>wielki</a:t>
                      </a:r>
                      <a:r>
                        <a:rPr lang="pl-PL" baseline="0" dirty="0"/>
                        <a:t> piec i </a:t>
                      </a:r>
                      <a:r>
                        <a:rPr lang="pl-PL" sz="1800" i="0" dirty="0"/>
                        <a:t>zasadowy konwertor tlenowy</a:t>
                      </a:r>
                      <a:r>
                        <a:rPr lang="fr-BE" dirty="0"/>
                        <a:t>)</a:t>
                      </a:r>
                    </a:p>
                  </a:txBody>
                  <a:tcPr/>
                </a:tc>
                <a:tc>
                  <a:txBody>
                    <a:bodyPr/>
                    <a:lstStyle/>
                    <a:p>
                      <a:pPr algn="ctr"/>
                      <a:r>
                        <a:rPr lang="fr-BE" dirty="0"/>
                        <a:t>23</a:t>
                      </a:r>
                    </a:p>
                  </a:txBody>
                  <a:tcPr anchor="ctr"/>
                </a:tc>
                <a:tc>
                  <a:txBody>
                    <a:bodyPr/>
                    <a:lstStyle/>
                    <a:p>
                      <a:pPr algn="ctr"/>
                      <a:r>
                        <a:rPr lang="fr-BE" dirty="0"/>
                        <a:t>2</a:t>
                      </a:r>
                      <a:r>
                        <a:rPr lang="pl-PL" dirty="0"/>
                        <a:t>,</a:t>
                      </a:r>
                      <a:r>
                        <a:rPr lang="fr-BE" dirty="0"/>
                        <a:t>3</a:t>
                      </a:r>
                    </a:p>
                  </a:txBody>
                  <a:tcPr anchor="ctr"/>
                </a:tc>
                <a:tc>
                  <a:txBody>
                    <a:bodyPr/>
                    <a:lstStyle/>
                    <a:p>
                      <a:pPr algn="ctr"/>
                      <a:r>
                        <a:rPr lang="fr-BE" dirty="0"/>
                        <a:t>0</a:t>
                      </a:r>
                      <a:r>
                        <a:rPr lang="pl-PL" dirty="0"/>
                        <a:t>,</a:t>
                      </a:r>
                      <a:r>
                        <a:rPr lang="fr-BE" dirty="0"/>
                        <a:t>020</a:t>
                      </a:r>
                    </a:p>
                  </a:txBody>
                  <a:tcPr anchor="ctr"/>
                </a:tc>
                <a:tc>
                  <a:txBody>
                    <a:bodyPr/>
                    <a:lstStyle/>
                    <a:p>
                      <a:pPr algn="ctr"/>
                      <a:r>
                        <a:rPr lang="fr-BE" dirty="0"/>
                        <a:t>2</a:t>
                      </a:r>
                      <a:r>
                        <a:rPr lang="pl-PL" dirty="0"/>
                        <a:t>,</a:t>
                      </a:r>
                      <a:r>
                        <a:rPr lang="fr-BE" dirty="0"/>
                        <a:t>4</a:t>
                      </a:r>
                    </a:p>
                  </a:txBody>
                  <a:tcPr anchor="ctr"/>
                </a:tc>
                <a:extLst>
                  <a:ext uri="{0D108BD9-81ED-4DB2-BD59-A6C34878D82A}">
                    <a16:rowId xmlns:a16="http://schemas.microsoft.com/office/drawing/2014/main" val="10002"/>
                  </a:ext>
                </a:extLst>
              </a:tr>
              <a:tr h="370840">
                <a:tc>
                  <a:txBody>
                    <a:bodyPr/>
                    <a:lstStyle/>
                    <a:p>
                      <a:r>
                        <a:rPr lang="fr-BE" dirty="0"/>
                        <a:t>Aluminium</a:t>
                      </a:r>
                    </a:p>
                  </a:txBody>
                  <a:tcPr/>
                </a:tc>
                <a:tc>
                  <a:txBody>
                    <a:bodyPr/>
                    <a:lstStyle/>
                    <a:p>
                      <a:r>
                        <a:rPr lang="pl-PL" dirty="0"/>
                        <a:t>Proces rafinacji </a:t>
                      </a:r>
                      <a:r>
                        <a:rPr lang="fr-BE" dirty="0"/>
                        <a:t>Bayer</a:t>
                      </a:r>
                      <a:r>
                        <a:rPr lang="pl-PL" dirty="0"/>
                        <a:t>a</a:t>
                      </a:r>
                      <a:r>
                        <a:rPr lang="fr-BE" dirty="0"/>
                        <a:t> ,</a:t>
                      </a:r>
                      <a:r>
                        <a:rPr lang="fr-BE" baseline="0" dirty="0"/>
                        <a:t> </a:t>
                      </a:r>
                      <a:r>
                        <a:rPr lang="pl-PL" baseline="0" dirty="0"/>
                        <a:t>Wytapianie metodą </a:t>
                      </a:r>
                      <a:br>
                        <a:rPr lang="pl-PL" baseline="0" dirty="0"/>
                      </a:br>
                      <a:r>
                        <a:rPr lang="fr-BE" baseline="0" dirty="0"/>
                        <a:t>Hall</a:t>
                      </a:r>
                      <a:r>
                        <a:rPr lang="pl-PL" baseline="0" dirty="0"/>
                        <a:t>a</a:t>
                      </a:r>
                      <a:r>
                        <a:rPr lang="fr-BE" baseline="0" dirty="0"/>
                        <a:t>-Heroult</a:t>
                      </a:r>
                      <a:r>
                        <a:rPr lang="pl-PL" baseline="0" dirty="0"/>
                        <a:t>a</a:t>
                      </a:r>
                      <a:endParaRPr lang="fr-BE" dirty="0"/>
                    </a:p>
                  </a:txBody>
                  <a:tcPr/>
                </a:tc>
                <a:tc>
                  <a:txBody>
                    <a:bodyPr/>
                    <a:lstStyle/>
                    <a:p>
                      <a:pPr algn="ctr"/>
                      <a:r>
                        <a:rPr lang="fr-BE" dirty="0"/>
                        <a:t>361</a:t>
                      </a:r>
                    </a:p>
                  </a:txBody>
                  <a:tcPr anchor="ctr"/>
                </a:tc>
                <a:tc>
                  <a:txBody>
                    <a:bodyPr/>
                    <a:lstStyle/>
                    <a:p>
                      <a:pPr algn="ctr"/>
                      <a:r>
                        <a:rPr lang="fr-BE" dirty="0"/>
                        <a:t>35</a:t>
                      </a:r>
                      <a:r>
                        <a:rPr lang="pl-PL" dirty="0"/>
                        <a:t>,</a:t>
                      </a:r>
                      <a:r>
                        <a:rPr lang="fr-BE" dirty="0"/>
                        <a:t>7</a:t>
                      </a:r>
                    </a:p>
                  </a:txBody>
                  <a:tcPr anchor="ctr"/>
                </a:tc>
                <a:tc>
                  <a:txBody>
                    <a:bodyPr/>
                    <a:lstStyle/>
                    <a:p>
                      <a:pPr algn="ctr"/>
                      <a:r>
                        <a:rPr lang="fr-BE" dirty="0"/>
                        <a:t>0</a:t>
                      </a:r>
                      <a:r>
                        <a:rPr lang="pl-PL" dirty="0"/>
                        <a:t>,</a:t>
                      </a:r>
                      <a:r>
                        <a:rPr lang="fr-BE" dirty="0"/>
                        <a:t>230</a:t>
                      </a:r>
                    </a:p>
                  </a:txBody>
                  <a:tcPr anchor="ctr"/>
                </a:tc>
                <a:tc>
                  <a:txBody>
                    <a:bodyPr/>
                    <a:lstStyle/>
                    <a:p>
                      <a:pPr algn="ctr"/>
                      <a:r>
                        <a:rPr lang="fr-BE" dirty="0"/>
                        <a:t>16</a:t>
                      </a:r>
                      <a:r>
                        <a:rPr lang="pl-PL" dirty="0"/>
                        <a:t>,</a:t>
                      </a:r>
                      <a:r>
                        <a:rPr lang="fr-BE" dirty="0"/>
                        <a:t>9</a:t>
                      </a:r>
                    </a:p>
                  </a:txBody>
                  <a:tcPr anchor="ctr"/>
                </a:tc>
                <a:extLst>
                  <a:ext uri="{0D108BD9-81ED-4DB2-BD59-A6C34878D82A}">
                    <a16:rowId xmlns:a16="http://schemas.microsoft.com/office/drawing/2014/main" val="10003"/>
                  </a:ext>
                </a:extLst>
              </a:tr>
              <a:tr h="370840">
                <a:tc rowSpan="2">
                  <a:txBody>
                    <a:bodyPr/>
                    <a:lstStyle/>
                    <a:p>
                      <a:r>
                        <a:rPr lang="pl-PL" dirty="0"/>
                        <a:t>Miedź</a:t>
                      </a:r>
                      <a:endParaRPr lang="fr-BE" dirty="0"/>
                    </a:p>
                  </a:txBody>
                  <a:tcPr/>
                </a:tc>
                <a:tc>
                  <a:txBody>
                    <a:bodyPr/>
                    <a:lstStyle/>
                    <a:p>
                      <a:r>
                        <a:rPr lang="pl-PL" dirty="0"/>
                        <a:t>Wytapianie</a:t>
                      </a:r>
                      <a:r>
                        <a:rPr lang="fr-BE" dirty="0"/>
                        <a:t>/</a:t>
                      </a:r>
                      <a:r>
                        <a:rPr lang="pl-PL" dirty="0"/>
                        <a:t>proces konwertorowy </a:t>
                      </a:r>
                      <a:br>
                        <a:rPr lang="pl-PL" dirty="0"/>
                      </a:br>
                      <a:r>
                        <a:rPr lang="pl-PL" dirty="0"/>
                        <a:t>i elektrorafinacja</a:t>
                      </a:r>
                      <a:endParaRPr lang="fr-BE" baseline="0" dirty="0"/>
                    </a:p>
                  </a:txBody>
                  <a:tcPr/>
                </a:tc>
                <a:tc>
                  <a:txBody>
                    <a:bodyPr/>
                    <a:lstStyle/>
                    <a:p>
                      <a:pPr algn="ctr"/>
                      <a:r>
                        <a:rPr lang="fr-BE" dirty="0"/>
                        <a:t>33</a:t>
                      </a:r>
                    </a:p>
                  </a:txBody>
                  <a:tcPr anchor="ctr"/>
                </a:tc>
                <a:tc>
                  <a:txBody>
                    <a:bodyPr/>
                    <a:lstStyle/>
                    <a:p>
                      <a:pPr algn="ctr"/>
                      <a:r>
                        <a:rPr lang="fr-BE" dirty="0"/>
                        <a:t>3</a:t>
                      </a:r>
                      <a:r>
                        <a:rPr lang="pl-PL" dirty="0"/>
                        <a:t>,</a:t>
                      </a:r>
                      <a:r>
                        <a:rPr lang="fr-BE" dirty="0"/>
                        <a:t>3</a:t>
                      </a:r>
                    </a:p>
                  </a:txBody>
                  <a:tcPr anchor="ctr"/>
                </a:tc>
                <a:tc>
                  <a:txBody>
                    <a:bodyPr/>
                    <a:lstStyle/>
                    <a:p>
                      <a:pPr algn="ctr"/>
                      <a:r>
                        <a:rPr lang="fr-BE" dirty="0"/>
                        <a:t>0</a:t>
                      </a:r>
                      <a:r>
                        <a:rPr lang="pl-PL" dirty="0"/>
                        <a:t>,</a:t>
                      </a:r>
                      <a:r>
                        <a:rPr lang="fr-BE" dirty="0"/>
                        <a:t>040</a:t>
                      </a:r>
                    </a:p>
                  </a:txBody>
                  <a:tcPr anchor="ctr"/>
                </a:tc>
                <a:tc>
                  <a:txBody>
                    <a:bodyPr/>
                    <a:lstStyle/>
                    <a:p>
                      <a:pPr algn="ctr"/>
                      <a:r>
                        <a:rPr lang="fr-BE" dirty="0"/>
                        <a:t>64</a:t>
                      </a:r>
                    </a:p>
                  </a:txBody>
                  <a:tcPr anchor="ctr"/>
                </a:tc>
                <a:extLst>
                  <a:ext uri="{0D108BD9-81ED-4DB2-BD59-A6C34878D82A}">
                    <a16:rowId xmlns:a16="http://schemas.microsoft.com/office/drawing/2014/main" val="10004"/>
                  </a:ext>
                </a:extLst>
              </a:tr>
              <a:tr h="370840">
                <a:tc vMerge="1">
                  <a:txBody>
                    <a:bodyPr/>
                    <a:lstStyle/>
                    <a:p>
                      <a:endParaRPr lang="fr-BE"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l-PL" baseline="0" dirty="0"/>
                        <a:t>Ługowanie zwałów rudy </a:t>
                      </a:r>
                      <a:r>
                        <a:rPr lang="fr-BE" baseline="0" dirty="0"/>
                        <a:t> </a:t>
                      </a:r>
                      <a:br>
                        <a:rPr lang="pl-PL" baseline="0" dirty="0"/>
                      </a:br>
                      <a:r>
                        <a:rPr lang="pl-PL" baseline="0" dirty="0"/>
                        <a:t>i elektrorafinacji </a:t>
                      </a:r>
                      <a:r>
                        <a:rPr lang="fr-BE" baseline="0" dirty="0"/>
                        <a:t>SX/EW</a:t>
                      </a:r>
                      <a:endParaRPr lang="fr-BE" dirty="0"/>
                    </a:p>
                  </a:txBody>
                  <a:tcPr/>
                </a:tc>
                <a:tc>
                  <a:txBody>
                    <a:bodyPr/>
                    <a:lstStyle/>
                    <a:p>
                      <a:pPr algn="ctr"/>
                      <a:r>
                        <a:rPr lang="fr-BE" dirty="0"/>
                        <a:t>64</a:t>
                      </a:r>
                    </a:p>
                  </a:txBody>
                  <a:tcPr anchor="ctr"/>
                </a:tc>
                <a:tc>
                  <a:txBody>
                    <a:bodyPr/>
                    <a:lstStyle/>
                    <a:p>
                      <a:pPr algn="ctr"/>
                      <a:r>
                        <a:rPr lang="fr-BE" dirty="0"/>
                        <a:t>6</a:t>
                      </a:r>
                      <a:r>
                        <a:rPr lang="pl-PL" dirty="0"/>
                        <a:t>,</a:t>
                      </a:r>
                      <a:r>
                        <a:rPr lang="fr-BE" dirty="0"/>
                        <a:t>2</a:t>
                      </a:r>
                    </a:p>
                  </a:txBody>
                  <a:tcPr anchor="ctr"/>
                </a:tc>
                <a:tc>
                  <a:txBody>
                    <a:bodyPr/>
                    <a:lstStyle/>
                    <a:p>
                      <a:pPr algn="ctr"/>
                      <a:r>
                        <a:rPr lang="fr-BE" dirty="0"/>
                        <a:t>-</a:t>
                      </a:r>
                    </a:p>
                  </a:txBody>
                  <a:tcPr anchor="ctr"/>
                </a:tc>
                <a:tc>
                  <a:txBody>
                    <a:bodyPr/>
                    <a:lstStyle/>
                    <a:p>
                      <a:pPr algn="ctr"/>
                      <a:r>
                        <a:rPr lang="fr-BE" dirty="0"/>
                        <a:t>125</a:t>
                      </a:r>
                    </a:p>
                  </a:txBody>
                  <a:tcPr anchor="ctr"/>
                </a:tc>
                <a:extLst>
                  <a:ext uri="{0D108BD9-81ED-4DB2-BD59-A6C34878D82A}">
                    <a16:rowId xmlns:a16="http://schemas.microsoft.com/office/drawing/2014/main" val="10005"/>
                  </a:ext>
                </a:extLst>
              </a:tr>
            </a:tbl>
          </a:graphicData>
        </a:graphic>
      </p:graphicFrame>
      <p:sp>
        <p:nvSpPr>
          <p:cNvPr id="10" name="TextBox 9"/>
          <p:cNvSpPr txBox="1"/>
          <p:nvPr/>
        </p:nvSpPr>
        <p:spPr>
          <a:xfrm>
            <a:off x="467544" y="6290156"/>
            <a:ext cx="8208912" cy="523220"/>
          </a:xfrm>
          <a:prstGeom prst="rect">
            <a:avLst/>
          </a:prstGeom>
          <a:noFill/>
        </p:spPr>
        <p:txBody>
          <a:bodyPr wrap="square" rtlCol="0">
            <a:spAutoFit/>
          </a:bodyPr>
          <a:lstStyle/>
          <a:p>
            <a:r>
              <a:rPr lang="en-US" sz="1400" dirty="0"/>
              <a:t>GER: </a:t>
            </a:r>
            <a:r>
              <a:rPr lang="pl-PL" sz="1400" dirty="0"/>
              <a:t>Całkowite zapotrzebowanie na energię </a:t>
            </a:r>
            <a:r>
              <a:rPr lang="en-US" sz="1400" dirty="0"/>
              <a:t>	       GWP: </a:t>
            </a:r>
            <a:r>
              <a:rPr lang="pl-PL" sz="1400" dirty="0"/>
              <a:t>Współczynnik ocieplenia globalnego</a:t>
            </a:r>
            <a:endParaRPr lang="en-US" sz="1400" dirty="0"/>
          </a:p>
          <a:p>
            <a:r>
              <a:rPr lang="pl-PL" sz="1400" dirty="0"/>
              <a:t>Potencjał </a:t>
            </a:r>
            <a:r>
              <a:rPr lang="en-US" sz="1400" dirty="0"/>
              <a:t>AP: </a:t>
            </a:r>
            <a:r>
              <a:rPr lang="pl-PL" sz="1400" dirty="0"/>
              <a:t>Potencjał zakwaszenia 	</a:t>
            </a:r>
            <a:r>
              <a:rPr lang="en-US" sz="1400" dirty="0"/>
              <a:t>	       SWB: </a:t>
            </a:r>
            <a:r>
              <a:rPr lang="pl-PL" sz="1400" dirty="0">
                <a:sym typeface="Wingdings"/>
              </a:rPr>
              <a:t>Ilość odpadów stałych</a:t>
            </a:r>
            <a:r>
              <a:rPr lang="en-US" sz="1400" dirty="0">
                <a:sym typeface="Wingdings"/>
              </a:rPr>
              <a:t> </a:t>
            </a:r>
            <a:endParaRPr lang="en-US" sz="1400" dirty="0"/>
          </a:p>
        </p:txBody>
      </p:sp>
      <p:sp>
        <p:nvSpPr>
          <p:cNvPr id="3" name="Slide Number Placeholder 2"/>
          <p:cNvSpPr>
            <a:spLocks noGrp="1"/>
          </p:cNvSpPr>
          <p:nvPr>
            <p:ph type="sldNum" sz="quarter" idx="12"/>
          </p:nvPr>
        </p:nvSpPr>
        <p:spPr/>
        <p:txBody>
          <a:bodyPr/>
          <a:lstStyle/>
          <a:p>
            <a:fld id="{BF73EC7F-79ED-4C17-9829-92AE53B2AB65}" type="slidenum">
              <a:rPr lang="fr-BE" smtClean="0"/>
              <a:t>14</a:t>
            </a:fld>
            <a:endParaRPr lang="fr-BE"/>
          </a:p>
        </p:txBody>
      </p:sp>
    </p:spTree>
    <p:extLst>
      <p:ext uri="{BB962C8B-B14F-4D97-AF65-F5344CB8AC3E}">
        <p14:creationId xmlns:p14="http://schemas.microsoft.com/office/powerpoint/2010/main" val="1299217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idx="1"/>
          </p:nvPr>
        </p:nvSpPr>
        <p:spPr>
          <a:xfrm>
            <a:off x="457200" y="1781126"/>
            <a:ext cx="4040188" cy="639762"/>
          </a:xfrm>
        </p:spPr>
        <p:txBody>
          <a:bodyPr>
            <a:noAutofit/>
          </a:bodyPr>
          <a:lstStyle/>
          <a:p>
            <a:r>
              <a:rPr lang="pl-PL" sz="1800" dirty="0"/>
              <a:t>Całkowite zapotrzebowanie na energię przy wytwarzaniu różnych metali</a:t>
            </a:r>
            <a:endParaRPr lang="en-US" sz="1800" dirty="0"/>
          </a:p>
        </p:txBody>
      </p:sp>
      <p:sp>
        <p:nvSpPr>
          <p:cNvPr id="19" name="Content Placeholder 18"/>
          <p:cNvSpPr>
            <a:spLocks noGrp="1"/>
          </p:cNvSpPr>
          <p:nvPr>
            <p:ph sz="half" idx="2"/>
          </p:nvPr>
        </p:nvSpPr>
        <p:spPr>
          <a:xfrm>
            <a:off x="3412132" y="2430040"/>
            <a:ext cx="4040188" cy="3951288"/>
          </a:xfrm>
        </p:spPr>
        <p:txBody>
          <a:bodyPr>
            <a:normAutofit/>
          </a:bodyPr>
          <a:lstStyle/>
          <a:p>
            <a:pPr marL="0" indent="0">
              <a:buNone/>
            </a:pPr>
            <a:r>
              <a:rPr lang="fr-BE" sz="1600" dirty="0"/>
              <a:t>(</a:t>
            </a:r>
            <a:r>
              <a:rPr lang="pl-PL" sz="1600" dirty="0"/>
              <a:t>bez żadnego recyklingu</a:t>
            </a:r>
            <a:r>
              <a:rPr lang="fr-BE" sz="1600" dirty="0"/>
              <a:t>)</a:t>
            </a:r>
          </a:p>
        </p:txBody>
      </p:sp>
      <p:sp>
        <p:nvSpPr>
          <p:cNvPr id="9" name="Text Placeholder 8"/>
          <p:cNvSpPr>
            <a:spLocks noGrp="1"/>
          </p:cNvSpPr>
          <p:nvPr>
            <p:ph type="body" sz="quarter" idx="3"/>
          </p:nvPr>
        </p:nvSpPr>
        <p:spPr>
          <a:xfrm>
            <a:off x="4645025" y="1781126"/>
            <a:ext cx="4210495" cy="639762"/>
          </a:xfrm>
        </p:spPr>
        <p:txBody>
          <a:bodyPr>
            <a:noAutofit/>
          </a:bodyPr>
          <a:lstStyle/>
          <a:p>
            <a:r>
              <a:rPr lang="pl-PL" sz="1800" dirty="0"/>
              <a:t>Współczynnik ocieplenia globalnego GWP</a:t>
            </a:r>
            <a:br>
              <a:rPr lang="pl-PL" sz="1800" dirty="0"/>
            </a:br>
            <a:r>
              <a:rPr lang="pl-PL" sz="1800" dirty="0"/>
              <a:t>przy wytwarzaniu różnych metali</a:t>
            </a:r>
            <a:endParaRPr lang="en-US" sz="1800" dirty="0"/>
          </a:p>
        </p:txBody>
      </p:sp>
      <p:pic>
        <p:nvPicPr>
          <p:cNvPr id="4" name="Grafik 4"/>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251520" y="2718064"/>
            <a:ext cx="8604000" cy="2655152"/>
          </a:xfrm>
          <a:prstGeom prst="rect">
            <a:avLst/>
          </a:prstGeom>
        </p:spPr>
      </p:pic>
      <p:sp>
        <p:nvSpPr>
          <p:cNvPr id="3" name="Slide Number Placeholder 2"/>
          <p:cNvSpPr>
            <a:spLocks noGrp="1"/>
          </p:cNvSpPr>
          <p:nvPr>
            <p:ph type="sldNum" sz="quarter" idx="12"/>
          </p:nvPr>
        </p:nvSpPr>
        <p:spPr/>
        <p:txBody>
          <a:bodyPr/>
          <a:lstStyle/>
          <a:p>
            <a:fld id="{BF73EC7F-79ED-4C17-9829-92AE53B2AB65}" type="slidenum">
              <a:rPr lang="fr-BE" smtClean="0"/>
              <a:t>15</a:t>
            </a:fld>
            <a:endParaRPr lang="fr-BE"/>
          </a:p>
        </p:txBody>
      </p:sp>
      <p:sp>
        <p:nvSpPr>
          <p:cNvPr id="10" name="Title 1"/>
          <p:cNvSpPr>
            <a:spLocks noGrp="1"/>
          </p:cNvSpPr>
          <p:nvPr>
            <p:ph type="title"/>
          </p:nvPr>
        </p:nvSpPr>
        <p:spPr>
          <a:xfrm>
            <a:off x="0" y="188640"/>
            <a:ext cx="8964488" cy="1143000"/>
          </a:xfrm>
        </p:spPr>
        <p:txBody>
          <a:bodyPr>
            <a:noAutofit/>
          </a:bodyPr>
          <a:lstStyle/>
          <a:p>
            <a:r>
              <a:rPr lang="pl-PL" sz="3600" dirty="0"/>
              <a:t>Oddziaływanie na środowisko</a:t>
            </a:r>
            <a:r>
              <a:rPr lang="en-US" sz="3600" dirty="0"/>
              <a:t> </a:t>
            </a:r>
            <a:r>
              <a:rPr lang="pl-PL" sz="3600" dirty="0"/>
              <a:t>przy wytwarzaniu metali</a:t>
            </a:r>
            <a:r>
              <a:rPr lang="en-US" sz="3600" dirty="0"/>
              <a:t> “</a:t>
            </a:r>
            <a:r>
              <a:rPr lang="pl-PL" sz="3600" dirty="0"/>
              <a:t>od kołyski aż  po grób</a:t>
            </a:r>
            <a:r>
              <a:rPr lang="en-US" sz="3600" dirty="0"/>
              <a:t>” </a:t>
            </a:r>
            <a:r>
              <a:rPr lang="pl-PL" sz="3600" baseline="50000" dirty="0"/>
              <a:t>20</a:t>
            </a:r>
            <a:endParaRPr lang="fr-BE" sz="3600" baseline="50000" dirty="0"/>
          </a:p>
        </p:txBody>
      </p:sp>
      <p:sp>
        <p:nvSpPr>
          <p:cNvPr id="6" name="Prostokąt 5"/>
          <p:cNvSpPr/>
          <p:nvPr/>
        </p:nvSpPr>
        <p:spPr>
          <a:xfrm rot="18979423">
            <a:off x="215437" y="5187361"/>
            <a:ext cx="1008112" cy="2160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r"/>
            <a:r>
              <a:rPr lang="pl-PL" sz="1000" dirty="0">
                <a:solidFill>
                  <a:schemeClr val="tx1"/>
                </a:solidFill>
              </a:rPr>
              <a:t>Stal nierdzewna</a:t>
            </a:r>
          </a:p>
        </p:txBody>
      </p:sp>
      <p:sp>
        <p:nvSpPr>
          <p:cNvPr id="11" name="Prostokąt 10"/>
          <p:cNvSpPr/>
          <p:nvPr/>
        </p:nvSpPr>
        <p:spPr>
          <a:xfrm rot="18979423">
            <a:off x="532448" y="5187361"/>
            <a:ext cx="1008112" cy="2160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r"/>
            <a:r>
              <a:rPr lang="pl-PL" sz="1000" dirty="0">
                <a:solidFill>
                  <a:schemeClr val="tx1"/>
                </a:solidFill>
              </a:rPr>
              <a:t>Tytan</a:t>
            </a:r>
          </a:p>
        </p:txBody>
      </p:sp>
      <p:sp>
        <p:nvSpPr>
          <p:cNvPr id="12" name="Prostokąt 11"/>
          <p:cNvSpPr/>
          <p:nvPr/>
        </p:nvSpPr>
        <p:spPr>
          <a:xfrm rot="18979423">
            <a:off x="820480" y="5187361"/>
            <a:ext cx="1008112" cy="2160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r"/>
            <a:r>
              <a:rPr lang="pl-PL" sz="1000" dirty="0">
                <a:solidFill>
                  <a:schemeClr val="tx1"/>
                </a:solidFill>
              </a:rPr>
              <a:t>Stal</a:t>
            </a:r>
          </a:p>
        </p:txBody>
      </p:sp>
      <p:sp>
        <p:nvSpPr>
          <p:cNvPr id="13" name="Prostokąt 12"/>
          <p:cNvSpPr/>
          <p:nvPr/>
        </p:nvSpPr>
        <p:spPr>
          <a:xfrm rot="18979423">
            <a:off x="1108512" y="5199031"/>
            <a:ext cx="1008112" cy="2160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r"/>
            <a:r>
              <a:rPr lang="pl-PL" sz="1000" dirty="0">
                <a:solidFill>
                  <a:schemeClr val="tx1"/>
                </a:solidFill>
              </a:rPr>
              <a:t>Aluminium</a:t>
            </a:r>
          </a:p>
        </p:txBody>
      </p:sp>
      <p:sp>
        <p:nvSpPr>
          <p:cNvPr id="14" name="Prostokąt 13"/>
          <p:cNvSpPr/>
          <p:nvPr/>
        </p:nvSpPr>
        <p:spPr>
          <a:xfrm rot="18979423">
            <a:off x="1396544" y="5187361"/>
            <a:ext cx="1008112" cy="2160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r"/>
            <a:r>
              <a:rPr lang="pl-PL" sz="1000" dirty="0">
                <a:solidFill>
                  <a:schemeClr val="tx1"/>
                </a:solidFill>
              </a:rPr>
              <a:t>Miedź</a:t>
            </a:r>
          </a:p>
        </p:txBody>
      </p:sp>
      <p:sp>
        <p:nvSpPr>
          <p:cNvPr id="15" name="Prostokąt 14"/>
          <p:cNvSpPr/>
          <p:nvPr/>
        </p:nvSpPr>
        <p:spPr>
          <a:xfrm rot="18979423">
            <a:off x="1972608" y="5187361"/>
            <a:ext cx="1008112" cy="2160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r"/>
            <a:r>
              <a:rPr lang="pl-PL" sz="1000" dirty="0">
                <a:solidFill>
                  <a:schemeClr val="tx1"/>
                </a:solidFill>
              </a:rPr>
              <a:t>Ołów</a:t>
            </a:r>
          </a:p>
        </p:txBody>
      </p:sp>
      <p:sp>
        <p:nvSpPr>
          <p:cNvPr id="16" name="Prostokąt 15"/>
          <p:cNvSpPr/>
          <p:nvPr/>
        </p:nvSpPr>
        <p:spPr>
          <a:xfrm rot="18979423">
            <a:off x="2562880" y="5187361"/>
            <a:ext cx="1008112" cy="2160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r"/>
            <a:r>
              <a:rPr lang="pl-PL" sz="1000" dirty="0">
                <a:solidFill>
                  <a:schemeClr val="tx1"/>
                </a:solidFill>
              </a:rPr>
              <a:t>Nikiel</a:t>
            </a:r>
          </a:p>
        </p:txBody>
      </p:sp>
      <p:sp>
        <p:nvSpPr>
          <p:cNvPr id="17" name="Prostokąt 16"/>
          <p:cNvSpPr/>
          <p:nvPr/>
        </p:nvSpPr>
        <p:spPr>
          <a:xfrm rot="18979423">
            <a:off x="3138944" y="5199031"/>
            <a:ext cx="1008112" cy="2160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r"/>
            <a:r>
              <a:rPr lang="pl-PL" sz="1000" dirty="0">
                <a:solidFill>
                  <a:schemeClr val="tx1"/>
                </a:solidFill>
              </a:rPr>
              <a:t>Cynk</a:t>
            </a:r>
          </a:p>
        </p:txBody>
      </p:sp>
      <p:sp>
        <p:nvSpPr>
          <p:cNvPr id="18" name="Prostokąt 17"/>
          <p:cNvSpPr/>
          <p:nvPr/>
        </p:nvSpPr>
        <p:spPr>
          <a:xfrm rot="18979423">
            <a:off x="1684576" y="5187361"/>
            <a:ext cx="1008112" cy="2160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r"/>
            <a:r>
              <a:rPr lang="pl-PL" sz="1000" dirty="0">
                <a:solidFill>
                  <a:schemeClr val="tx1"/>
                </a:solidFill>
              </a:rPr>
              <a:t>Miedź</a:t>
            </a:r>
          </a:p>
        </p:txBody>
      </p:sp>
      <p:sp>
        <p:nvSpPr>
          <p:cNvPr id="20" name="Prostokąt 19"/>
          <p:cNvSpPr/>
          <p:nvPr/>
        </p:nvSpPr>
        <p:spPr>
          <a:xfrm rot="18979423">
            <a:off x="2260640" y="5187361"/>
            <a:ext cx="1008112" cy="2160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r"/>
            <a:r>
              <a:rPr lang="pl-PL" sz="1000" dirty="0">
                <a:solidFill>
                  <a:schemeClr val="tx1"/>
                </a:solidFill>
              </a:rPr>
              <a:t>Ołów</a:t>
            </a:r>
          </a:p>
        </p:txBody>
      </p:sp>
      <p:sp>
        <p:nvSpPr>
          <p:cNvPr id="21" name="Prostokąt 20"/>
          <p:cNvSpPr/>
          <p:nvPr/>
        </p:nvSpPr>
        <p:spPr>
          <a:xfrm rot="18979423">
            <a:off x="2850912" y="5187361"/>
            <a:ext cx="1008112" cy="2160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r"/>
            <a:r>
              <a:rPr lang="pl-PL" sz="1000" dirty="0">
                <a:solidFill>
                  <a:schemeClr val="tx1"/>
                </a:solidFill>
              </a:rPr>
              <a:t>Nikiel</a:t>
            </a:r>
          </a:p>
        </p:txBody>
      </p:sp>
      <p:sp>
        <p:nvSpPr>
          <p:cNvPr id="22" name="Prostokąt 21"/>
          <p:cNvSpPr/>
          <p:nvPr/>
        </p:nvSpPr>
        <p:spPr>
          <a:xfrm rot="18979423">
            <a:off x="3484776" y="5187361"/>
            <a:ext cx="1008112" cy="2160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r"/>
            <a:r>
              <a:rPr lang="pl-PL" sz="1000" dirty="0">
                <a:solidFill>
                  <a:schemeClr val="tx1"/>
                </a:solidFill>
              </a:rPr>
              <a:t>Cynk</a:t>
            </a:r>
          </a:p>
        </p:txBody>
      </p:sp>
      <p:sp>
        <p:nvSpPr>
          <p:cNvPr id="23" name="Prostokąt 22"/>
          <p:cNvSpPr/>
          <p:nvPr/>
        </p:nvSpPr>
        <p:spPr>
          <a:xfrm rot="18979423">
            <a:off x="4507096" y="5187361"/>
            <a:ext cx="1008112" cy="2160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r"/>
            <a:r>
              <a:rPr lang="pl-PL" sz="1000" dirty="0">
                <a:solidFill>
                  <a:schemeClr val="tx1"/>
                </a:solidFill>
              </a:rPr>
              <a:t>Stal nierdzewna</a:t>
            </a:r>
          </a:p>
        </p:txBody>
      </p:sp>
      <p:sp>
        <p:nvSpPr>
          <p:cNvPr id="24" name="Prostokąt 23"/>
          <p:cNvSpPr/>
          <p:nvPr/>
        </p:nvSpPr>
        <p:spPr>
          <a:xfrm rot="18979423">
            <a:off x="4824107" y="5187361"/>
            <a:ext cx="1008112" cy="2160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r"/>
            <a:r>
              <a:rPr lang="pl-PL" sz="1000" dirty="0">
                <a:solidFill>
                  <a:schemeClr val="tx1"/>
                </a:solidFill>
              </a:rPr>
              <a:t>Tytan</a:t>
            </a:r>
          </a:p>
        </p:txBody>
      </p:sp>
      <p:sp>
        <p:nvSpPr>
          <p:cNvPr id="25" name="Prostokąt 24"/>
          <p:cNvSpPr/>
          <p:nvPr/>
        </p:nvSpPr>
        <p:spPr>
          <a:xfrm rot="18979423">
            <a:off x="5112139" y="5187361"/>
            <a:ext cx="1008112" cy="2160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r"/>
            <a:r>
              <a:rPr lang="pl-PL" sz="1000" dirty="0">
                <a:solidFill>
                  <a:schemeClr val="tx1"/>
                </a:solidFill>
              </a:rPr>
              <a:t>Stal</a:t>
            </a:r>
          </a:p>
        </p:txBody>
      </p:sp>
      <p:sp>
        <p:nvSpPr>
          <p:cNvPr id="26" name="Prostokąt 25"/>
          <p:cNvSpPr/>
          <p:nvPr/>
        </p:nvSpPr>
        <p:spPr>
          <a:xfrm rot="18979423">
            <a:off x="5400171" y="5199031"/>
            <a:ext cx="1008112" cy="2160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r"/>
            <a:r>
              <a:rPr lang="pl-PL" sz="1000" dirty="0">
                <a:solidFill>
                  <a:schemeClr val="tx1"/>
                </a:solidFill>
              </a:rPr>
              <a:t>Aluminium</a:t>
            </a:r>
          </a:p>
        </p:txBody>
      </p:sp>
      <p:sp>
        <p:nvSpPr>
          <p:cNvPr id="27" name="Prostokąt 26"/>
          <p:cNvSpPr/>
          <p:nvPr/>
        </p:nvSpPr>
        <p:spPr>
          <a:xfrm rot="18979423">
            <a:off x="5688203" y="5187361"/>
            <a:ext cx="1008112" cy="2160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r"/>
            <a:r>
              <a:rPr lang="pl-PL" sz="1000" dirty="0">
                <a:solidFill>
                  <a:schemeClr val="tx1"/>
                </a:solidFill>
              </a:rPr>
              <a:t>Miedź</a:t>
            </a:r>
          </a:p>
        </p:txBody>
      </p:sp>
      <p:sp>
        <p:nvSpPr>
          <p:cNvPr id="28" name="Prostokąt 27"/>
          <p:cNvSpPr/>
          <p:nvPr/>
        </p:nvSpPr>
        <p:spPr>
          <a:xfrm rot="18979423">
            <a:off x="6264267" y="5187361"/>
            <a:ext cx="1008112" cy="2160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r"/>
            <a:r>
              <a:rPr lang="pl-PL" sz="1000" dirty="0">
                <a:solidFill>
                  <a:schemeClr val="tx1"/>
                </a:solidFill>
              </a:rPr>
              <a:t>Ołów</a:t>
            </a:r>
          </a:p>
        </p:txBody>
      </p:sp>
      <p:sp>
        <p:nvSpPr>
          <p:cNvPr id="29" name="Prostokąt 28"/>
          <p:cNvSpPr/>
          <p:nvPr/>
        </p:nvSpPr>
        <p:spPr>
          <a:xfrm rot="18979423">
            <a:off x="6878660" y="5187362"/>
            <a:ext cx="1008112" cy="2160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r"/>
            <a:r>
              <a:rPr lang="pl-PL" sz="1000" dirty="0">
                <a:solidFill>
                  <a:schemeClr val="tx1"/>
                </a:solidFill>
              </a:rPr>
              <a:t>Nikiel</a:t>
            </a:r>
          </a:p>
        </p:txBody>
      </p:sp>
      <p:sp>
        <p:nvSpPr>
          <p:cNvPr id="30" name="Prostokąt 29"/>
          <p:cNvSpPr/>
          <p:nvPr/>
        </p:nvSpPr>
        <p:spPr>
          <a:xfrm rot="18979423">
            <a:off x="7459423" y="5199031"/>
            <a:ext cx="1008112" cy="2160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r"/>
            <a:r>
              <a:rPr lang="pl-PL" sz="1000" dirty="0">
                <a:solidFill>
                  <a:schemeClr val="tx1"/>
                </a:solidFill>
              </a:rPr>
              <a:t>Cynk</a:t>
            </a:r>
          </a:p>
        </p:txBody>
      </p:sp>
      <p:sp>
        <p:nvSpPr>
          <p:cNvPr id="31" name="Prostokąt 30"/>
          <p:cNvSpPr/>
          <p:nvPr/>
        </p:nvSpPr>
        <p:spPr>
          <a:xfrm rot="18979423">
            <a:off x="5976235" y="5187361"/>
            <a:ext cx="1008112" cy="2160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r"/>
            <a:r>
              <a:rPr lang="pl-PL" sz="1000" dirty="0">
                <a:solidFill>
                  <a:schemeClr val="tx1"/>
                </a:solidFill>
              </a:rPr>
              <a:t>Miedź</a:t>
            </a:r>
          </a:p>
        </p:txBody>
      </p:sp>
      <p:sp>
        <p:nvSpPr>
          <p:cNvPr id="32" name="Prostokąt 31"/>
          <p:cNvSpPr/>
          <p:nvPr/>
        </p:nvSpPr>
        <p:spPr>
          <a:xfrm rot="18979423">
            <a:off x="6552299" y="5187361"/>
            <a:ext cx="1008112" cy="2160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r"/>
            <a:r>
              <a:rPr lang="pl-PL" sz="1000" dirty="0">
                <a:solidFill>
                  <a:schemeClr val="tx1"/>
                </a:solidFill>
              </a:rPr>
              <a:t>Ołów</a:t>
            </a:r>
          </a:p>
        </p:txBody>
      </p:sp>
      <p:sp>
        <p:nvSpPr>
          <p:cNvPr id="33" name="Prostokąt 32"/>
          <p:cNvSpPr/>
          <p:nvPr/>
        </p:nvSpPr>
        <p:spPr>
          <a:xfrm rot="18979423">
            <a:off x="7208868" y="5187363"/>
            <a:ext cx="1008112" cy="2160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r"/>
            <a:r>
              <a:rPr lang="pl-PL" sz="1000" dirty="0">
                <a:solidFill>
                  <a:schemeClr val="tx1"/>
                </a:solidFill>
              </a:rPr>
              <a:t>Nikiel</a:t>
            </a:r>
          </a:p>
        </p:txBody>
      </p:sp>
      <p:sp>
        <p:nvSpPr>
          <p:cNvPr id="34" name="Prostokąt 33"/>
          <p:cNvSpPr/>
          <p:nvPr/>
        </p:nvSpPr>
        <p:spPr>
          <a:xfrm rot="18979423">
            <a:off x="7776435" y="5187361"/>
            <a:ext cx="1008112" cy="2160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r"/>
            <a:r>
              <a:rPr lang="pl-PL" sz="1000" dirty="0">
                <a:solidFill>
                  <a:schemeClr val="tx1"/>
                </a:solidFill>
              </a:rPr>
              <a:t>Cynk</a:t>
            </a:r>
          </a:p>
        </p:txBody>
      </p:sp>
      <p:sp>
        <p:nvSpPr>
          <p:cNvPr id="8" name="Prostokąt 7"/>
          <p:cNvSpPr/>
          <p:nvPr/>
        </p:nvSpPr>
        <p:spPr>
          <a:xfrm rot="16200000">
            <a:off x="-736052" y="3650178"/>
            <a:ext cx="2295113" cy="430887"/>
          </a:xfrm>
          <a:prstGeom prst="rect">
            <a:avLst/>
          </a:prstGeom>
          <a:solidFill>
            <a:schemeClr val="bg1"/>
          </a:solidFill>
        </p:spPr>
        <p:txBody>
          <a:bodyPr wrap="square">
            <a:spAutoFit/>
          </a:bodyPr>
          <a:lstStyle/>
          <a:p>
            <a:pPr algn="ctr"/>
            <a:r>
              <a:rPr lang="pl-PL" sz="1100" dirty="0"/>
              <a:t>Całkowite zapotrzebowanie</a:t>
            </a:r>
            <a:br>
              <a:rPr lang="pl-PL" sz="1100" dirty="0"/>
            </a:br>
            <a:r>
              <a:rPr lang="pl-PL" sz="1100" dirty="0"/>
              <a:t> na energię (MJ/kg metal)</a:t>
            </a:r>
          </a:p>
        </p:txBody>
      </p:sp>
    </p:spTree>
    <p:extLst>
      <p:ext uri="{BB962C8B-B14F-4D97-AF65-F5344CB8AC3E}">
        <p14:creationId xmlns:p14="http://schemas.microsoft.com/office/powerpoint/2010/main" val="15614461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714202"/>
          </a:xfrm>
        </p:spPr>
        <p:txBody>
          <a:bodyPr>
            <a:noAutofit/>
          </a:bodyPr>
          <a:lstStyle/>
          <a:p>
            <a:r>
              <a:rPr lang="pl-PL" sz="2800" dirty="0"/>
              <a:t>Materiały są stosowane w tej samej ilości dla podobnych funkcji lub usług </a:t>
            </a:r>
            <a:r>
              <a:rPr lang="en-US" sz="2800" baseline="50000" dirty="0"/>
              <a:t>21</a:t>
            </a:r>
            <a:br>
              <a:rPr lang="en-US" sz="2800" dirty="0"/>
            </a:br>
            <a:br>
              <a:rPr lang="en-US" sz="2800" dirty="0"/>
            </a:br>
            <a:r>
              <a:rPr lang="pl-PL" sz="2000" dirty="0"/>
              <a:t>Przykład</a:t>
            </a:r>
            <a:r>
              <a:rPr lang="en-US" sz="2000" dirty="0"/>
              <a:t>: </a:t>
            </a:r>
            <a:br>
              <a:rPr lang="en-US" sz="2000" dirty="0"/>
            </a:br>
            <a:r>
              <a:rPr lang="pl-PL" sz="2000" dirty="0"/>
              <a:t>Orientacyjny potencjał oddziaływania na środowisko dla 3 różnych wykończeń powierzchni ścian.</a:t>
            </a:r>
            <a:endParaRPr lang="fr-BE" sz="2400"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054230330"/>
              </p:ext>
            </p:extLst>
          </p:nvPr>
        </p:nvGraphicFramePr>
        <p:xfrm>
          <a:off x="457200" y="2547347"/>
          <a:ext cx="8229600" cy="2620541"/>
        </p:xfrm>
        <a:graphic>
          <a:graphicData uri="http://schemas.openxmlformats.org/drawingml/2006/table">
            <a:tbl>
              <a:tblPr firstRow="1" bandRow="1">
                <a:tableStyleId>{9DCAF9ED-07DC-4A11-8D7F-57B35C25682E}</a:tableStyleId>
              </a:tblPr>
              <a:tblGrid>
                <a:gridCol w="2458616">
                  <a:extLst>
                    <a:ext uri="{9D8B030D-6E8A-4147-A177-3AD203B41FA5}">
                      <a16:colId xmlns:a16="http://schemas.microsoft.com/office/drawing/2014/main" val="20000"/>
                    </a:ext>
                  </a:extLst>
                </a:gridCol>
                <a:gridCol w="1512168">
                  <a:extLst>
                    <a:ext uri="{9D8B030D-6E8A-4147-A177-3AD203B41FA5}">
                      <a16:colId xmlns:a16="http://schemas.microsoft.com/office/drawing/2014/main" val="20001"/>
                    </a:ext>
                  </a:extLst>
                </a:gridCol>
                <a:gridCol w="1512168">
                  <a:extLst>
                    <a:ext uri="{9D8B030D-6E8A-4147-A177-3AD203B41FA5}">
                      <a16:colId xmlns:a16="http://schemas.microsoft.com/office/drawing/2014/main" val="20002"/>
                    </a:ext>
                  </a:extLst>
                </a:gridCol>
                <a:gridCol w="2746648">
                  <a:extLst>
                    <a:ext uri="{9D8B030D-6E8A-4147-A177-3AD203B41FA5}">
                      <a16:colId xmlns:a16="http://schemas.microsoft.com/office/drawing/2014/main" val="20003"/>
                    </a:ext>
                  </a:extLst>
                </a:gridCol>
              </a:tblGrid>
              <a:tr h="593621">
                <a:tc>
                  <a:txBody>
                    <a:bodyPr/>
                    <a:lstStyle/>
                    <a:p>
                      <a:r>
                        <a:rPr lang="pl-PL" dirty="0">
                          <a:latin typeface="+mn-lt"/>
                        </a:rPr>
                        <a:t>Materiał</a:t>
                      </a:r>
                      <a:endParaRPr lang="fr-BE" dirty="0">
                        <a:latin typeface="+mn-lt"/>
                      </a:endParaRPr>
                    </a:p>
                  </a:txBody>
                  <a:tcPr/>
                </a:tc>
                <a:tc>
                  <a:txBody>
                    <a:bodyPr/>
                    <a:lstStyle/>
                    <a:p>
                      <a:pPr algn="ctr" fontAlgn="ctr"/>
                      <a:r>
                        <a:rPr lang="de-DE" sz="1600" u="none" strike="noStrike" dirty="0">
                          <a:effectLst/>
                        </a:rPr>
                        <a:t>PED (MJ/m</a:t>
                      </a:r>
                      <a:r>
                        <a:rPr lang="de-DE" sz="1600" u="none" strike="noStrike" baseline="30000" dirty="0">
                          <a:effectLst/>
                        </a:rPr>
                        <a:t>2</a:t>
                      </a:r>
                      <a:r>
                        <a:rPr lang="de-DE" sz="1600" u="none" strike="noStrike" dirty="0">
                          <a:effectLst/>
                        </a:rPr>
                        <a:t>)</a:t>
                      </a:r>
                      <a:endParaRPr lang="de-DE" sz="1600" b="1" i="0" u="none" strike="noStrike" dirty="0">
                        <a:solidFill>
                          <a:schemeClr val="bg1"/>
                        </a:solidFill>
                        <a:effectLst/>
                        <a:latin typeface="+mn-lt"/>
                      </a:endParaRPr>
                    </a:p>
                  </a:txBody>
                  <a:tcPr marL="9525" marR="9525" marT="9525" marB="0" anchor="ctr"/>
                </a:tc>
                <a:tc>
                  <a:txBody>
                    <a:bodyPr/>
                    <a:lstStyle/>
                    <a:p>
                      <a:pPr algn="ctr" fontAlgn="ctr"/>
                      <a:r>
                        <a:rPr lang="de-DE" sz="1600" u="none" strike="noStrike" dirty="0">
                          <a:effectLst/>
                        </a:rPr>
                        <a:t>GWP </a:t>
                      </a:r>
                      <a:br>
                        <a:rPr lang="pl-PL" sz="1600" u="none" strike="noStrike" dirty="0">
                          <a:effectLst/>
                        </a:rPr>
                      </a:br>
                      <a:r>
                        <a:rPr lang="de-DE" sz="1600" u="none" strike="noStrike" dirty="0">
                          <a:effectLst/>
                        </a:rPr>
                        <a:t>(Kg</a:t>
                      </a:r>
                      <a:r>
                        <a:rPr lang="de-DE" sz="1600" u="none" strike="noStrike" baseline="0" dirty="0">
                          <a:effectLst/>
                        </a:rPr>
                        <a:t> </a:t>
                      </a:r>
                      <a:r>
                        <a:rPr lang="de-DE" sz="1600" u="none" strike="noStrike" baseline="-25000" dirty="0">
                          <a:effectLst/>
                        </a:rPr>
                        <a:t>CO</a:t>
                      </a:r>
                      <a:r>
                        <a:rPr lang="de-DE" sz="1600" u="none" strike="noStrike" baseline="-46000" dirty="0">
                          <a:effectLst/>
                        </a:rPr>
                        <a:t>2</a:t>
                      </a:r>
                      <a:r>
                        <a:rPr lang="de-DE" sz="1600" u="none" strike="noStrike" baseline="-25000" dirty="0">
                          <a:effectLst/>
                        </a:rPr>
                        <a:t>-eq. </a:t>
                      </a:r>
                      <a:r>
                        <a:rPr lang="de-DE" sz="1600" u="none" strike="noStrike" dirty="0">
                          <a:effectLst/>
                        </a:rPr>
                        <a:t>/m</a:t>
                      </a:r>
                      <a:r>
                        <a:rPr lang="de-DE" sz="1600" u="none" strike="noStrike" baseline="30000" dirty="0">
                          <a:effectLst/>
                        </a:rPr>
                        <a:t>2</a:t>
                      </a:r>
                      <a:r>
                        <a:rPr lang="de-DE" sz="1600" u="none" strike="noStrike" baseline="0" dirty="0">
                          <a:effectLst/>
                        </a:rPr>
                        <a:t>)</a:t>
                      </a:r>
                      <a:endParaRPr lang="de-DE" sz="1600" b="1" i="0" u="none" strike="noStrike" dirty="0">
                        <a:solidFill>
                          <a:schemeClr val="bg1"/>
                        </a:solidFill>
                        <a:effectLst/>
                        <a:latin typeface="+mn-lt"/>
                      </a:endParaRPr>
                    </a:p>
                  </a:txBody>
                  <a:tcPr marL="9525" marR="9525" marT="9525" marB="0" anchor="ctr"/>
                </a:tc>
                <a:tc>
                  <a:txBody>
                    <a:bodyPr/>
                    <a:lstStyle/>
                    <a:p>
                      <a:pPr algn="ctr" fontAlgn="ctr"/>
                      <a:r>
                        <a:rPr lang="pl-PL" sz="1600" u="none" strike="noStrike" noProof="0" dirty="0">
                          <a:effectLst/>
                        </a:rPr>
                        <a:t>Koniec okresu życia</a:t>
                      </a:r>
                      <a:endParaRPr lang="en-US" sz="1600" b="1" i="0" u="none" strike="noStrike" noProof="0" dirty="0">
                        <a:solidFill>
                          <a:schemeClr val="bg1"/>
                        </a:solidFill>
                        <a:effectLst/>
                        <a:latin typeface="+mn-lt"/>
                      </a:endParaRPr>
                    </a:p>
                  </a:txBody>
                  <a:tcPr marL="9525" marR="9525" marT="9525" marB="0" anchor="ctr"/>
                </a:tc>
                <a:extLst>
                  <a:ext uri="{0D108BD9-81ED-4DB2-BD59-A6C34878D82A}">
                    <a16:rowId xmlns:a16="http://schemas.microsoft.com/office/drawing/2014/main" val="10000"/>
                  </a:ext>
                </a:extLst>
              </a:tr>
              <a:tr h="370840">
                <a:tc>
                  <a:txBody>
                    <a:bodyPr/>
                    <a:lstStyle/>
                    <a:p>
                      <a:r>
                        <a:rPr lang="pl-PL" dirty="0"/>
                        <a:t>Wysokociśnieniowy laminat dekoracyjny,</a:t>
                      </a:r>
                    </a:p>
                    <a:p>
                      <a:r>
                        <a:rPr lang="pl-PL" dirty="0"/>
                        <a:t>np. </a:t>
                      </a:r>
                      <a:r>
                        <a:rPr lang="fr-BE" dirty="0"/>
                        <a:t>Trespa</a:t>
                      </a:r>
                      <a:r>
                        <a:rPr lang="fr-BE" dirty="0">
                          <a:sym typeface="Symbol"/>
                        </a:rPr>
                        <a:t></a:t>
                      </a:r>
                      <a:endParaRPr lang="fr-BE" dirty="0">
                        <a:latin typeface="+mn-lt"/>
                      </a:endParaRPr>
                    </a:p>
                  </a:txBody>
                  <a:tcPr/>
                </a:tc>
                <a:tc>
                  <a:txBody>
                    <a:bodyPr/>
                    <a:lstStyle/>
                    <a:p>
                      <a:pPr algn="ctr"/>
                      <a:r>
                        <a:rPr lang="fr-BE" dirty="0"/>
                        <a:t>759</a:t>
                      </a:r>
                      <a:r>
                        <a:rPr lang="pl-PL" dirty="0"/>
                        <a:t>,</a:t>
                      </a:r>
                      <a:r>
                        <a:rPr lang="fr-BE" dirty="0"/>
                        <a:t>3</a:t>
                      </a:r>
                      <a:endParaRPr lang="fr-BE" dirty="0">
                        <a:latin typeface="+mn-lt"/>
                      </a:endParaRPr>
                    </a:p>
                  </a:txBody>
                  <a:tcPr/>
                </a:tc>
                <a:tc>
                  <a:txBody>
                    <a:bodyPr/>
                    <a:lstStyle/>
                    <a:p>
                      <a:pPr algn="ctr"/>
                      <a:r>
                        <a:rPr lang="fr-BE" dirty="0"/>
                        <a:t>23</a:t>
                      </a:r>
                      <a:r>
                        <a:rPr lang="pl-PL" dirty="0"/>
                        <a:t>,</a:t>
                      </a:r>
                      <a:r>
                        <a:rPr lang="fr-BE" dirty="0"/>
                        <a:t>9</a:t>
                      </a:r>
                      <a:endParaRPr lang="fr-BE" dirty="0">
                        <a:latin typeface="+mn-lt"/>
                      </a:endParaRPr>
                    </a:p>
                  </a:txBody>
                  <a:tcPr/>
                </a:tc>
                <a:tc>
                  <a:txBody>
                    <a:bodyPr/>
                    <a:lstStyle/>
                    <a:p>
                      <a:r>
                        <a:rPr lang="fr-BE" dirty="0"/>
                        <a:t>50% </a:t>
                      </a:r>
                      <a:r>
                        <a:rPr lang="pl-PL" dirty="0"/>
                        <a:t>ponowne użycie </a:t>
                      </a:r>
                      <a:r>
                        <a:rPr lang="fr-BE" dirty="0"/>
                        <a:t>+ 50% </a:t>
                      </a:r>
                      <a:r>
                        <a:rPr lang="pl-PL" dirty="0"/>
                        <a:t>składowanie odpadów</a:t>
                      </a:r>
                      <a:endParaRPr lang="fr-BE" dirty="0">
                        <a:latin typeface="+mn-lt"/>
                      </a:endParaRPr>
                    </a:p>
                  </a:txBody>
                  <a:tcPr/>
                </a:tc>
                <a:extLst>
                  <a:ext uri="{0D108BD9-81ED-4DB2-BD59-A6C34878D82A}">
                    <a16:rowId xmlns:a16="http://schemas.microsoft.com/office/drawing/2014/main" val="10001"/>
                  </a:ext>
                </a:extLst>
              </a:tr>
              <a:tr h="370840">
                <a:tc>
                  <a:txBody>
                    <a:bodyPr/>
                    <a:lstStyle/>
                    <a:p>
                      <a:r>
                        <a:rPr lang="pl-PL" dirty="0"/>
                        <a:t>Tynk strukturalny</a:t>
                      </a:r>
                      <a:endParaRPr lang="fr-BE" dirty="0">
                        <a:latin typeface="+mn-lt"/>
                      </a:endParaRPr>
                    </a:p>
                  </a:txBody>
                  <a:tcPr/>
                </a:tc>
                <a:tc>
                  <a:txBody>
                    <a:bodyPr/>
                    <a:lstStyle/>
                    <a:p>
                      <a:pPr algn="ctr"/>
                      <a:r>
                        <a:rPr lang="fr-BE" dirty="0"/>
                        <a:t>144</a:t>
                      </a:r>
                      <a:r>
                        <a:rPr lang="pl-PL" dirty="0"/>
                        <a:t>,</a:t>
                      </a:r>
                      <a:r>
                        <a:rPr lang="fr-BE" dirty="0"/>
                        <a:t>2</a:t>
                      </a:r>
                      <a:endParaRPr lang="fr-BE" dirty="0">
                        <a:latin typeface="+mn-lt"/>
                      </a:endParaRPr>
                    </a:p>
                  </a:txBody>
                  <a:tcPr/>
                </a:tc>
                <a:tc>
                  <a:txBody>
                    <a:bodyPr/>
                    <a:lstStyle/>
                    <a:p>
                      <a:pPr algn="ctr"/>
                      <a:r>
                        <a:rPr lang="fr-BE" dirty="0"/>
                        <a:t>12</a:t>
                      </a:r>
                      <a:r>
                        <a:rPr lang="pl-PL" dirty="0"/>
                        <a:t>,</a:t>
                      </a:r>
                      <a:r>
                        <a:rPr lang="fr-BE" dirty="0"/>
                        <a:t>7</a:t>
                      </a:r>
                      <a:endParaRPr lang="fr-BE" dirty="0">
                        <a:latin typeface="+mn-lt"/>
                      </a:endParaRPr>
                    </a:p>
                  </a:txBody>
                  <a:tcPr/>
                </a:tc>
                <a:tc>
                  <a:txBody>
                    <a:bodyPr/>
                    <a:lstStyle/>
                    <a:p>
                      <a:r>
                        <a:rPr lang="pl-PL" dirty="0"/>
                        <a:t>Brak recyklingu</a:t>
                      </a:r>
                      <a:endParaRPr lang="fr-BE" dirty="0">
                        <a:latin typeface="+mn-lt"/>
                      </a:endParaRPr>
                    </a:p>
                  </a:txBody>
                  <a:tcPr/>
                </a:tc>
                <a:extLst>
                  <a:ext uri="{0D108BD9-81ED-4DB2-BD59-A6C34878D82A}">
                    <a16:rowId xmlns:a16="http://schemas.microsoft.com/office/drawing/2014/main" val="10002"/>
                  </a:ext>
                </a:extLst>
              </a:tr>
              <a:tr h="370840">
                <a:tc>
                  <a:txBody>
                    <a:bodyPr/>
                    <a:lstStyle/>
                    <a:p>
                      <a:r>
                        <a:rPr lang="pl-PL" dirty="0"/>
                        <a:t>Stal nierdzewna </a:t>
                      </a:r>
                      <a:r>
                        <a:rPr lang="fr-BE" dirty="0"/>
                        <a:t>0</a:t>
                      </a:r>
                      <a:r>
                        <a:rPr lang="pl-PL" dirty="0"/>
                        <a:t>,</a:t>
                      </a:r>
                      <a:r>
                        <a:rPr lang="fr-BE" dirty="0"/>
                        <a:t>5mm</a:t>
                      </a:r>
                      <a:endParaRPr lang="fr-BE" dirty="0">
                        <a:latin typeface="+mn-lt"/>
                      </a:endParaRPr>
                    </a:p>
                  </a:txBody>
                  <a:tcPr/>
                </a:tc>
                <a:tc>
                  <a:txBody>
                    <a:bodyPr/>
                    <a:lstStyle/>
                    <a:p>
                      <a:pPr algn="ctr"/>
                      <a:r>
                        <a:rPr lang="fr-BE" dirty="0"/>
                        <a:t>140</a:t>
                      </a:r>
                      <a:r>
                        <a:rPr lang="pl-PL" dirty="0"/>
                        <a:t>,</a:t>
                      </a:r>
                      <a:r>
                        <a:rPr lang="fr-BE" dirty="0"/>
                        <a:t>5</a:t>
                      </a:r>
                      <a:endParaRPr lang="fr-BE" dirty="0">
                        <a:latin typeface="+mn-lt"/>
                      </a:endParaRPr>
                    </a:p>
                  </a:txBody>
                  <a:tcPr/>
                </a:tc>
                <a:tc>
                  <a:txBody>
                    <a:bodyPr/>
                    <a:lstStyle/>
                    <a:p>
                      <a:pPr algn="ctr"/>
                      <a:r>
                        <a:rPr lang="fr-BE" dirty="0"/>
                        <a:t>7</a:t>
                      </a:r>
                      <a:r>
                        <a:rPr lang="pl-PL" dirty="0"/>
                        <a:t>,</a:t>
                      </a:r>
                      <a:r>
                        <a:rPr lang="fr-BE" dirty="0"/>
                        <a:t>2</a:t>
                      </a:r>
                      <a:endParaRPr lang="fr-BE" dirty="0">
                        <a:latin typeface="+mn-lt"/>
                      </a:endParaRPr>
                    </a:p>
                  </a:txBody>
                  <a:tcPr/>
                </a:tc>
                <a:tc>
                  <a:txBody>
                    <a:bodyPr/>
                    <a:lstStyle/>
                    <a:p>
                      <a:r>
                        <a:rPr lang="pl-PL" dirty="0"/>
                        <a:t>Recykling zasobów</a:t>
                      </a:r>
                      <a:r>
                        <a:rPr lang="pl-PL" baseline="0" dirty="0"/>
                        <a:t> </a:t>
                      </a:r>
                      <a:r>
                        <a:rPr lang="fr-BE" dirty="0"/>
                        <a:t> = 95%</a:t>
                      </a:r>
                      <a:endParaRPr lang="fr-BE" dirty="0">
                        <a:latin typeface="+mn-lt"/>
                      </a:endParaRPr>
                    </a:p>
                  </a:txBody>
                  <a:tcPr/>
                </a:tc>
                <a:extLst>
                  <a:ext uri="{0D108BD9-81ED-4DB2-BD59-A6C34878D82A}">
                    <a16:rowId xmlns:a16="http://schemas.microsoft.com/office/drawing/2014/main" val="10003"/>
                  </a:ext>
                </a:extLst>
              </a:tr>
              <a:tr h="370840">
                <a:tc>
                  <a:txBody>
                    <a:bodyPr/>
                    <a:lstStyle/>
                    <a:p>
                      <a:r>
                        <a:rPr lang="pl-PL" dirty="0"/>
                        <a:t>Stal nierdzewna</a:t>
                      </a:r>
                      <a:r>
                        <a:rPr lang="fr-BE" dirty="0"/>
                        <a:t> 0</a:t>
                      </a:r>
                      <a:r>
                        <a:rPr lang="pl-PL" dirty="0"/>
                        <a:t>,</a:t>
                      </a:r>
                      <a:r>
                        <a:rPr lang="fr-BE" dirty="0"/>
                        <a:t>8 mm</a:t>
                      </a:r>
                      <a:endParaRPr lang="fr-BE" dirty="0">
                        <a:latin typeface="+mn-lt"/>
                      </a:endParaRPr>
                    </a:p>
                  </a:txBody>
                  <a:tcPr/>
                </a:tc>
                <a:tc>
                  <a:txBody>
                    <a:bodyPr/>
                    <a:lstStyle/>
                    <a:p>
                      <a:pPr algn="ctr"/>
                      <a:r>
                        <a:rPr lang="fr-BE" dirty="0"/>
                        <a:t>191</a:t>
                      </a:r>
                      <a:r>
                        <a:rPr lang="pl-PL" dirty="0"/>
                        <a:t>,</a:t>
                      </a:r>
                      <a:r>
                        <a:rPr lang="fr-BE" dirty="0"/>
                        <a:t>7</a:t>
                      </a:r>
                      <a:endParaRPr lang="fr-BE" dirty="0">
                        <a:latin typeface="+mn-lt"/>
                      </a:endParaRPr>
                    </a:p>
                  </a:txBody>
                  <a:tcPr/>
                </a:tc>
                <a:tc>
                  <a:txBody>
                    <a:bodyPr/>
                    <a:lstStyle/>
                    <a:p>
                      <a:pPr algn="ctr"/>
                      <a:r>
                        <a:rPr lang="fr-BE" dirty="0"/>
                        <a:t>11</a:t>
                      </a:r>
                      <a:r>
                        <a:rPr lang="pl-PL" dirty="0"/>
                        <a:t>,</a:t>
                      </a:r>
                      <a:r>
                        <a:rPr lang="fr-BE" dirty="0"/>
                        <a:t>3</a:t>
                      </a:r>
                      <a:endParaRPr lang="fr-BE" dirty="0">
                        <a:latin typeface="+mn-lt"/>
                      </a:endParaRPr>
                    </a:p>
                  </a:txBody>
                  <a:tcPr/>
                </a:tc>
                <a:tc>
                  <a:txBody>
                    <a:bodyPr/>
                    <a:lstStyle/>
                    <a:p>
                      <a:r>
                        <a:rPr lang="pl-PL" dirty="0"/>
                        <a:t>Recykling zasobów</a:t>
                      </a:r>
                      <a:r>
                        <a:rPr lang="pl-PL" baseline="0" dirty="0"/>
                        <a:t> </a:t>
                      </a:r>
                      <a:r>
                        <a:rPr lang="fr-BE" dirty="0"/>
                        <a:t> = 95%</a:t>
                      </a:r>
                      <a:endParaRPr lang="fr-BE" dirty="0">
                        <a:latin typeface="+mn-lt"/>
                      </a:endParaRPr>
                    </a:p>
                  </a:txBody>
                  <a:tcPr/>
                </a:tc>
                <a:extLst>
                  <a:ext uri="{0D108BD9-81ED-4DB2-BD59-A6C34878D82A}">
                    <a16:rowId xmlns:a16="http://schemas.microsoft.com/office/drawing/2014/main" val="10004"/>
                  </a:ext>
                </a:extLst>
              </a:tr>
            </a:tbl>
          </a:graphicData>
        </a:graphic>
      </p:graphicFrame>
      <p:sp>
        <p:nvSpPr>
          <p:cNvPr id="3" name="Slide Number Placeholder 2"/>
          <p:cNvSpPr>
            <a:spLocks noGrp="1"/>
          </p:cNvSpPr>
          <p:nvPr>
            <p:ph type="sldNum" sz="quarter" idx="12"/>
          </p:nvPr>
        </p:nvSpPr>
        <p:spPr/>
        <p:txBody>
          <a:bodyPr/>
          <a:lstStyle/>
          <a:p>
            <a:fld id="{BF73EC7F-79ED-4C17-9829-92AE53B2AB65}" type="slidenum">
              <a:rPr lang="fr-BE" smtClean="0"/>
              <a:t>16</a:t>
            </a:fld>
            <a:endParaRPr lang="fr-BE"/>
          </a:p>
        </p:txBody>
      </p:sp>
      <p:sp>
        <p:nvSpPr>
          <p:cNvPr id="5" name="TextBox 9"/>
          <p:cNvSpPr txBox="1"/>
          <p:nvPr/>
        </p:nvSpPr>
        <p:spPr>
          <a:xfrm>
            <a:off x="467544" y="5445224"/>
            <a:ext cx="8208912" cy="307777"/>
          </a:xfrm>
          <a:prstGeom prst="rect">
            <a:avLst/>
          </a:prstGeom>
          <a:noFill/>
        </p:spPr>
        <p:txBody>
          <a:bodyPr wrap="square" rtlCol="0">
            <a:spAutoFit/>
          </a:bodyPr>
          <a:lstStyle/>
          <a:p>
            <a:r>
              <a:rPr lang="pl-PL" sz="1400" dirty="0"/>
              <a:t>PED</a:t>
            </a:r>
            <a:r>
              <a:rPr lang="en-US" sz="1400" dirty="0"/>
              <a:t>: </a:t>
            </a:r>
            <a:r>
              <a:rPr lang="pl-PL" sz="1400" dirty="0"/>
              <a:t>Zapotrzebowanie na energię pierwotną</a:t>
            </a:r>
            <a:r>
              <a:rPr lang="en-US" sz="1400" dirty="0"/>
              <a:t>       GWP: </a:t>
            </a:r>
            <a:r>
              <a:rPr lang="pl-PL" sz="1400" dirty="0"/>
              <a:t>Współczynnik ocieplenia globalnego</a:t>
            </a:r>
            <a:endParaRPr lang="en-US" sz="1400" dirty="0"/>
          </a:p>
        </p:txBody>
      </p:sp>
    </p:spTree>
    <p:extLst>
      <p:ext uri="{BB962C8B-B14F-4D97-AF65-F5344CB8AC3E}">
        <p14:creationId xmlns:p14="http://schemas.microsoft.com/office/powerpoint/2010/main" val="26160532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dirty="0"/>
              <a:t>Wydajność materiałowa</a:t>
            </a:r>
            <a:endParaRPr lang="fr-BE" dirty="0"/>
          </a:p>
        </p:txBody>
      </p:sp>
      <p:sp>
        <p:nvSpPr>
          <p:cNvPr id="3" name="Content Placeholder 2"/>
          <p:cNvSpPr>
            <a:spLocks noGrp="1"/>
          </p:cNvSpPr>
          <p:nvPr>
            <p:ph idx="1"/>
          </p:nvPr>
        </p:nvSpPr>
        <p:spPr/>
        <p:txBody>
          <a:bodyPr>
            <a:normAutofit lnSpcReduction="10000"/>
          </a:bodyPr>
          <a:lstStyle/>
          <a:p>
            <a:pPr marL="0" indent="0" algn="just">
              <a:buNone/>
            </a:pPr>
            <a:r>
              <a:rPr lang="pl-PL" b="1" dirty="0"/>
              <a:t>Ograniczenie</a:t>
            </a:r>
            <a:r>
              <a:rPr lang="en-US" b="1" dirty="0"/>
              <a:t>:</a:t>
            </a:r>
            <a:r>
              <a:rPr lang="en-US" b="1" dirty="0">
                <a:solidFill>
                  <a:srgbClr val="0070C0"/>
                </a:solidFill>
              </a:rPr>
              <a:t> </a:t>
            </a:r>
          </a:p>
          <a:p>
            <a:pPr marL="0" indent="0" algn="just">
              <a:buNone/>
            </a:pPr>
            <a:r>
              <a:rPr lang="pl-PL" dirty="0"/>
              <a:t>ilości surowców potrzebnych do produkcji stali nierdzewnej (40%), co za tym idzie zmniejszenie emisji </a:t>
            </a:r>
            <a:r>
              <a:rPr lang="en-US" dirty="0"/>
              <a:t>CO</a:t>
            </a:r>
            <a:r>
              <a:rPr lang="en-US" baseline="-25000" dirty="0"/>
              <a:t>2</a:t>
            </a:r>
            <a:r>
              <a:rPr lang="en-US" dirty="0"/>
              <a:t>. </a:t>
            </a:r>
          </a:p>
          <a:p>
            <a:pPr marL="0" indent="0" algn="just">
              <a:buNone/>
            </a:pPr>
            <a:endParaRPr lang="en-US" dirty="0"/>
          </a:p>
          <a:p>
            <a:pPr marL="0" indent="0" algn="just">
              <a:buNone/>
            </a:pPr>
            <a:r>
              <a:rPr lang="pl-PL" b="1" dirty="0"/>
              <a:t>Ponowne użycie</a:t>
            </a:r>
            <a:r>
              <a:rPr lang="en-US" b="1" dirty="0"/>
              <a:t>:</a:t>
            </a:r>
          </a:p>
          <a:p>
            <a:pPr marL="0" indent="0" algn="just">
              <a:buNone/>
            </a:pPr>
            <a:r>
              <a:rPr lang="pl-PL" dirty="0"/>
              <a:t>Trwałość stali nierdzewnej sprawia, że ich ponowne użycie jest bardzo ważne.</a:t>
            </a:r>
          </a:p>
          <a:p>
            <a:pPr marL="0" indent="0" algn="just">
              <a:buNone/>
            </a:pPr>
            <a:r>
              <a:rPr lang="pl-PL" dirty="0"/>
              <a:t>Przykłady</a:t>
            </a:r>
            <a:r>
              <a:rPr lang="en-US" dirty="0"/>
              <a:t>: </a:t>
            </a:r>
            <a:r>
              <a:rPr lang="pl-PL" dirty="0"/>
              <a:t>butelki</a:t>
            </a:r>
            <a:r>
              <a:rPr lang="en-US" dirty="0"/>
              <a:t>, </a:t>
            </a:r>
            <a:r>
              <a:rPr lang="pl-PL" dirty="0"/>
              <a:t>kubki</a:t>
            </a:r>
            <a:r>
              <a:rPr lang="en-US" dirty="0"/>
              <a:t>, </a:t>
            </a:r>
            <a:r>
              <a:rPr lang="pl-PL" dirty="0"/>
              <a:t>miseczki, rurki…</a:t>
            </a:r>
            <a:endParaRPr lang="en-US" dirty="0"/>
          </a:p>
        </p:txBody>
      </p:sp>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96336" y="235770"/>
            <a:ext cx="1253970" cy="12490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69596" y="5157192"/>
            <a:ext cx="1580710" cy="1584176"/>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5" name="Slide Number Placeholder 4"/>
          <p:cNvSpPr>
            <a:spLocks noGrp="1"/>
          </p:cNvSpPr>
          <p:nvPr>
            <p:ph type="sldNum" sz="quarter" idx="12"/>
          </p:nvPr>
        </p:nvSpPr>
        <p:spPr/>
        <p:txBody>
          <a:bodyPr/>
          <a:lstStyle/>
          <a:p>
            <a:fld id="{BF73EC7F-79ED-4C17-9829-92AE53B2AB65}" type="slidenum">
              <a:rPr lang="fr-BE" smtClean="0"/>
              <a:t>17</a:t>
            </a:fld>
            <a:endParaRPr lang="fr-BE"/>
          </a:p>
        </p:txBody>
      </p:sp>
    </p:spTree>
    <p:extLst>
      <p:ext uri="{BB962C8B-B14F-4D97-AF65-F5344CB8AC3E}">
        <p14:creationId xmlns:p14="http://schemas.microsoft.com/office/powerpoint/2010/main" val="9910181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p:cNvSpPr>
            <a:spLocks noGrp="1"/>
          </p:cNvSpPr>
          <p:nvPr>
            <p:ph type="title"/>
          </p:nvPr>
        </p:nvSpPr>
        <p:spPr>
          <a:xfrm>
            <a:off x="1403648" y="4800600"/>
            <a:ext cx="5486400" cy="566738"/>
          </a:xfrm>
        </p:spPr>
        <p:txBody>
          <a:bodyPr/>
          <a:lstStyle/>
          <a:p>
            <a:r>
              <a:rPr lang="pl-PL" dirty="0"/>
              <a:t>Przykład</a:t>
            </a:r>
            <a:r>
              <a:rPr lang="fr-BE" dirty="0"/>
              <a:t>: </a:t>
            </a:r>
            <a:r>
              <a:rPr lang="pl-PL" dirty="0"/>
              <a:t>ponowne użycie</a:t>
            </a:r>
            <a:r>
              <a:rPr lang="fr-BE" dirty="0"/>
              <a:t> </a:t>
            </a:r>
            <a:r>
              <a:rPr lang="fr-BE" baseline="50000" dirty="0"/>
              <a:t>22</a:t>
            </a:r>
          </a:p>
        </p:txBody>
      </p:sp>
      <p:pic>
        <p:nvPicPr>
          <p:cNvPr id="9" name="Picture 6"/>
          <p:cNvPicPr>
            <a:picLocks noGrp="1" noChangeAspect="1" noChangeArrowheads="1"/>
          </p:cNvPicPr>
          <p:nvPr>
            <p:ph type="pic" idx="1"/>
          </p:nvPr>
        </p:nvPicPr>
        <p:blipFill rotWithShape="1">
          <a:blip r:embed="rId3" cstate="print">
            <a:extLst>
              <a:ext uri="{28A0092B-C50C-407E-A947-70E740481C1C}">
                <a14:useLocalDpi xmlns:a14="http://schemas.microsoft.com/office/drawing/2010/main" val="0"/>
              </a:ext>
            </a:extLst>
          </a:blip>
          <a:srcRect r="46036" b="1751"/>
          <a:stretch/>
        </p:blipFill>
        <p:spPr>
          <a:xfrm>
            <a:off x="1792288" y="737419"/>
            <a:ext cx="2960687" cy="3920306"/>
          </a:xfrm>
          <a:ln>
            <a:solidFill>
              <a:schemeClr val="tx1"/>
            </a:solidFill>
          </a:ln>
        </p:spPr>
      </p:pic>
      <p:sp>
        <p:nvSpPr>
          <p:cNvPr id="6" name="Text Placeholder 5"/>
          <p:cNvSpPr>
            <a:spLocks noGrp="1"/>
          </p:cNvSpPr>
          <p:nvPr>
            <p:ph type="body" sz="half" idx="2"/>
          </p:nvPr>
        </p:nvSpPr>
        <p:spPr>
          <a:xfrm>
            <a:off x="1403648" y="5367338"/>
            <a:ext cx="6192688" cy="1158006"/>
          </a:xfrm>
        </p:spPr>
        <p:txBody>
          <a:bodyPr>
            <a:noAutofit/>
          </a:bodyPr>
          <a:lstStyle/>
          <a:p>
            <a:pPr algn="just"/>
            <a:r>
              <a:rPr lang="pl-PL" sz="1800" dirty="0"/>
              <a:t>Panele ścienne ze stali nierdzewnej stały się brudne i porysowane po około 50 latach użytkowania. Podczas remontu holu, 50-letnie panele ze stali nierdzewnej zostały zdjęte, oczyszczone, na nowo wykończone i użyte ponownie.</a:t>
            </a:r>
            <a:endParaRPr lang="en-US" sz="1800" dirty="0"/>
          </a:p>
        </p:txBody>
      </p:sp>
      <p:pic>
        <p:nvPicPr>
          <p:cNvPr id="12"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96336" y="235770"/>
            <a:ext cx="1253970" cy="12490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Slide Number Placeholder 1"/>
          <p:cNvSpPr>
            <a:spLocks noGrp="1"/>
          </p:cNvSpPr>
          <p:nvPr>
            <p:ph type="sldNum" sz="quarter" idx="12"/>
          </p:nvPr>
        </p:nvSpPr>
        <p:spPr/>
        <p:txBody>
          <a:bodyPr/>
          <a:lstStyle/>
          <a:p>
            <a:fld id="{BF73EC7F-79ED-4C17-9829-92AE53B2AB65}" type="slidenum">
              <a:rPr lang="fr-BE" smtClean="0"/>
              <a:t>18</a:t>
            </a:fld>
            <a:endParaRPr lang="fr-BE"/>
          </a:p>
        </p:txBody>
      </p:sp>
      <p:pic>
        <p:nvPicPr>
          <p:cNvPr id="7" name="Picture 6"/>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56111" b="1751"/>
          <a:stretch/>
        </p:blipFill>
        <p:spPr>
          <a:xfrm>
            <a:off x="4828356" y="737419"/>
            <a:ext cx="2407940" cy="3920306"/>
          </a:xfrm>
          <a:prstGeom prst="rect">
            <a:avLst/>
          </a:prstGeom>
          <a:ln>
            <a:solidFill>
              <a:schemeClr val="tx1"/>
            </a:solidFill>
          </a:ln>
        </p:spPr>
      </p:pic>
    </p:spTree>
    <p:extLst>
      <p:ext uri="{BB962C8B-B14F-4D97-AF65-F5344CB8AC3E}">
        <p14:creationId xmlns:p14="http://schemas.microsoft.com/office/powerpoint/2010/main" val="26070583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dirty="0"/>
              <a:t>Wydajność materiałowa</a:t>
            </a:r>
            <a:endParaRPr lang="fr-BE" dirty="0"/>
          </a:p>
        </p:txBody>
      </p:sp>
      <p:sp>
        <p:nvSpPr>
          <p:cNvPr id="3" name="Content Placeholder 2"/>
          <p:cNvSpPr>
            <a:spLocks noGrp="1"/>
          </p:cNvSpPr>
          <p:nvPr>
            <p:ph idx="1"/>
          </p:nvPr>
        </p:nvSpPr>
        <p:spPr/>
        <p:txBody>
          <a:bodyPr>
            <a:normAutofit/>
          </a:bodyPr>
          <a:lstStyle/>
          <a:p>
            <a:pPr marL="0" indent="0" algn="just">
              <a:buNone/>
            </a:pPr>
            <a:r>
              <a:rPr lang="pl-PL" b="1" dirty="0"/>
              <a:t>Recykling</a:t>
            </a:r>
            <a:r>
              <a:rPr lang="en-US" b="1" dirty="0"/>
              <a:t>:</a:t>
            </a:r>
          </a:p>
          <a:p>
            <a:pPr marL="0" indent="0" algn="just">
              <a:buNone/>
            </a:pPr>
            <a:r>
              <a:rPr lang="pl-PL" dirty="0"/>
              <a:t>Stal nierdzewna w 100% nadaje się do ponownego użycia, cały zebrany złom (82%) jest ponownie wykorzystywany.</a:t>
            </a:r>
          </a:p>
          <a:p>
            <a:pPr marL="0" indent="0" algn="just">
              <a:buNone/>
            </a:pPr>
            <a:r>
              <a:rPr lang="pl-PL" dirty="0"/>
              <a:t>Produkcja bezodpadowa stali nierdzewnych </a:t>
            </a:r>
            <a:r>
              <a:rPr lang="en-US" dirty="0">
                <a:sym typeface="Wingdings"/>
              </a:rPr>
              <a:t> </a:t>
            </a:r>
            <a:r>
              <a:rPr lang="pl-PL" dirty="0">
                <a:sym typeface="Wingdings"/>
              </a:rPr>
              <a:t>żużel i pyły są głównymi produktami ubocznymi procesu stalowniczego</a:t>
            </a:r>
            <a:r>
              <a:rPr lang="en-US" dirty="0"/>
              <a:t>. </a:t>
            </a:r>
            <a:r>
              <a:rPr lang="pl-PL" dirty="0"/>
              <a:t>Na przykład</a:t>
            </a:r>
            <a:r>
              <a:rPr lang="en-US" dirty="0"/>
              <a:t>: </a:t>
            </a:r>
            <a:r>
              <a:rPr lang="pl-PL" dirty="0"/>
              <a:t>żużel może być ponownie wykorzystany w produkcji asfaltu </a:t>
            </a:r>
            <a:r>
              <a:rPr lang="en-US" dirty="0"/>
              <a:t>d</a:t>
            </a:r>
            <a:r>
              <a:rPr lang="pl-PL" dirty="0"/>
              <a:t>o budowy dróg.</a:t>
            </a:r>
            <a:r>
              <a:rPr lang="en-US" dirty="0"/>
              <a:t> </a:t>
            </a:r>
            <a:endParaRPr lang="fr-BE" dirty="0"/>
          </a:p>
        </p:txBody>
      </p:sp>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96336" y="235770"/>
            <a:ext cx="1253970" cy="12490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Slide Number Placeholder 4"/>
          <p:cNvSpPr>
            <a:spLocks noGrp="1"/>
          </p:cNvSpPr>
          <p:nvPr>
            <p:ph type="sldNum" sz="quarter" idx="12"/>
          </p:nvPr>
        </p:nvSpPr>
        <p:spPr/>
        <p:txBody>
          <a:bodyPr/>
          <a:lstStyle/>
          <a:p>
            <a:fld id="{BF73EC7F-79ED-4C17-9829-92AE53B2AB65}" type="slidenum">
              <a:rPr lang="fr-BE" smtClean="0"/>
              <a:t>19</a:t>
            </a:fld>
            <a:endParaRPr lang="fr-BE"/>
          </a:p>
        </p:txBody>
      </p:sp>
    </p:spTree>
    <p:extLst>
      <p:ext uri="{BB962C8B-B14F-4D97-AF65-F5344CB8AC3E}">
        <p14:creationId xmlns:p14="http://schemas.microsoft.com/office/powerpoint/2010/main" val="20095462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dirty="0"/>
              <a:t>Definicje</a:t>
            </a:r>
            <a:endParaRPr lang="fr-BE" dirty="0"/>
          </a:p>
        </p:txBody>
      </p:sp>
      <p:sp>
        <p:nvSpPr>
          <p:cNvPr id="5" name="Content Placeholder 4"/>
          <p:cNvSpPr>
            <a:spLocks noGrp="1"/>
          </p:cNvSpPr>
          <p:nvPr>
            <p:ph idx="1"/>
          </p:nvPr>
        </p:nvSpPr>
        <p:spPr/>
        <p:txBody>
          <a:bodyPr>
            <a:normAutofit fontScale="55000" lnSpcReduction="20000"/>
          </a:bodyPr>
          <a:lstStyle/>
          <a:p>
            <a:pPr algn="just">
              <a:lnSpc>
                <a:spcPct val="120000"/>
              </a:lnSpc>
            </a:pPr>
            <a:r>
              <a:rPr lang="pl-PL" b="1" dirty="0">
                <a:solidFill>
                  <a:srgbClr val="0070C0"/>
                </a:solidFill>
              </a:rPr>
              <a:t>Emisja gazów cieplarnianych</a:t>
            </a:r>
            <a:r>
              <a:rPr lang="fr-FR" b="1" dirty="0">
                <a:solidFill>
                  <a:srgbClr val="0070C0"/>
                </a:solidFill>
              </a:rPr>
              <a:t> (GHG)</a:t>
            </a:r>
            <a:r>
              <a:rPr lang="pl-PL" b="1" dirty="0">
                <a:solidFill>
                  <a:srgbClr val="0070C0"/>
                </a:solidFill>
              </a:rPr>
              <a:t>:</a:t>
            </a:r>
            <a:r>
              <a:rPr lang="fr-FR" b="1" dirty="0">
                <a:solidFill>
                  <a:srgbClr val="0070C0"/>
                </a:solidFill>
              </a:rPr>
              <a:t>  </a:t>
            </a:r>
            <a:r>
              <a:rPr lang="fr-FR" dirty="0">
                <a:solidFill>
                  <a:srgbClr val="0070C0"/>
                </a:solidFill>
              </a:rPr>
              <a:t> </a:t>
            </a:r>
            <a:r>
              <a:rPr lang="pl-PL" dirty="0"/>
              <a:t>tona </a:t>
            </a:r>
            <a:r>
              <a:rPr lang="en-US" dirty="0"/>
              <a:t>CO</a:t>
            </a:r>
            <a:r>
              <a:rPr lang="en-US" baseline="-25000" dirty="0"/>
              <a:t>2</a:t>
            </a:r>
            <a:r>
              <a:rPr lang="en-US" dirty="0"/>
              <a:t> / </a:t>
            </a:r>
            <a:r>
              <a:rPr lang="pl-PL" dirty="0"/>
              <a:t>tona stali</a:t>
            </a:r>
            <a:r>
              <a:rPr lang="en-US" dirty="0"/>
              <a:t> </a:t>
            </a:r>
            <a:r>
              <a:rPr lang="fr-FR" baseline="30000" dirty="0"/>
              <a:t>(1)</a:t>
            </a:r>
            <a:r>
              <a:rPr lang="fr-FR" dirty="0">
                <a:solidFill>
                  <a:srgbClr val="0070C0"/>
                </a:solidFill>
              </a:rPr>
              <a:t> </a:t>
            </a:r>
            <a:endParaRPr lang="en-US" dirty="0"/>
          </a:p>
          <a:p>
            <a:pPr algn="just">
              <a:lnSpc>
                <a:spcPct val="120000"/>
              </a:lnSpc>
            </a:pPr>
            <a:r>
              <a:rPr lang="pl-PL" b="1" dirty="0">
                <a:solidFill>
                  <a:srgbClr val="0070C0"/>
                </a:solidFill>
              </a:rPr>
              <a:t>Współczynnik ocieplenia globalnego </a:t>
            </a:r>
            <a:r>
              <a:rPr lang="en-US" b="1" dirty="0">
                <a:solidFill>
                  <a:srgbClr val="0070C0"/>
                </a:solidFill>
              </a:rPr>
              <a:t>(GWP) </a:t>
            </a:r>
            <a:r>
              <a:rPr lang="pl-PL" b="1" dirty="0">
                <a:solidFill>
                  <a:srgbClr val="0070C0"/>
                </a:solidFill>
              </a:rPr>
              <a:t>brak jednostki:</a:t>
            </a:r>
            <a:r>
              <a:rPr lang="en-US" b="1" dirty="0">
                <a:solidFill>
                  <a:srgbClr val="0070C0"/>
                </a:solidFill>
              </a:rPr>
              <a:t> </a:t>
            </a:r>
            <a:r>
              <a:rPr lang="en-US" dirty="0"/>
              <a:t> </a:t>
            </a:r>
            <a:r>
              <a:rPr lang="pl-PL" dirty="0"/>
              <a:t>Wskaźnik określający zdolność różnych gazów cieplarnianych (GHG) do  magazynowania ciepła w atmosferze w porównaniu do oddziaływania dwutlenku węgla </a:t>
            </a:r>
            <a:r>
              <a:rPr lang="en-US" dirty="0"/>
              <a:t>(CO</a:t>
            </a:r>
            <a:r>
              <a:rPr lang="en-US" baseline="-25000" dirty="0"/>
              <a:t>2</a:t>
            </a:r>
            <a:r>
              <a:rPr lang="en-US" dirty="0"/>
              <a:t>)</a:t>
            </a:r>
            <a:r>
              <a:rPr lang="en-US" baseline="30000" dirty="0"/>
              <a:t>(7)</a:t>
            </a:r>
            <a:r>
              <a:rPr lang="en-US" dirty="0"/>
              <a:t>. </a:t>
            </a:r>
            <a:r>
              <a:rPr lang="en-US" dirty="0" err="1"/>
              <a:t>Dla</a:t>
            </a:r>
            <a:r>
              <a:rPr lang="en-US" dirty="0"/>
              <a:t> </a:t>
            </a:r>
            <a:r>
              <a:rPr lang="en-US" dirty="0" err="1"/>
              <a:t>przykładu</a:t>
            </a:r>
            <a:r>
              <a:rPr lang="en-US" dirty="0"/>
              <a:t>, </a:t>
            </a:r>
            <a:r>
              <a:rPr lang="en-US" dirty="0" err="1"/>
              <a:t>współczynnik</a:t>
            </a:r>
            <a:r>
              <a:rPr lang="en-US" dirty="0"/>
              <a:t> GWP </a:t>
            </a:r>
            <a:r>
              <a:rPr lang="en-US" dirty="0" err="1"/>
              <a:t>metanu</a:t>
            </a:r>
            <a:r>
              <a:rPr lang="en-US" dirty="0"/>
              <a:t> </a:t>
            </a:r>
            <a:r>
              <a:rPr lang="en-US" dirty="0" err="1"/>
              <a:t>wynosi</a:t>
            </a:r>
            <a:r>
              <a:rPr lang="en-US" dirty="0"/>
              <a:t> 28 w </a:t>
            </a:r>
            <a:r>
              <a:rPr lang="en-US" dirty="0" err="1"/>
              <a:t>okresie</a:t>
            </a:r>
            <a:r>
              <a:rPr lang="en-US" dirty="0"/>
              <a:t> 100 lat. </a:t>
            </a:r>
            <a:r>
              <a:rPr lang="pl-PL" dirty="0"/>
              <a:t>Przykładowo wskaźnik </a:t>
            </a:r>
            <a:r>
              <a:rPr lang="en-US" dirty="0"/>
              <a:t>GWP </a:t>
            </a:r>
            <a:r>
              <a:rPr lang="pl-PL" dirty="0"/>
              <a:t>dla metanu wynosi </a:t>
            </a:r>
            <a:r>
              <a:rPr lang="en-US" dirty="0"/>
              <a:t>21. </a:t>
            </a:r>
            <a:r>
              <a:rPr lang="pl-PL" dirty="0"/>
              <a:t>Głównym gazem cieplarnianym emitowanym w hutnictwie jest </a:t>
            </a:r>
            <a:r>
              <a:rPr lang="en-US" dirty="0"/>
              <a:t>CO</a:t>
            </a:r>
            <a:r>
              <a:rPr lang="en-US" baseline="-25000" dirty="0"/>
              <a:t>2</a:t>
            </a:r>
            <a:r>
              <a:rPr lang="en-US" dirty="0"/>
              <a:t>.</a:t>
            </a:r>
          </a:p>
          <a:p>
            <a:pPr algn="just">
              <a:lnSpc>
                <a:spcPct val="120000"/>
              </a:lnSpc>
            </a:pPr>
            <a:r>
              <a:rPr lang="en-US" b="1" dirty="0" err="1">
                <a:solidFill>
                  <a:srgbClr val="0070C0"/>
                </a:solidFill>
              </a:rPr>
              <a:t>Zużycie</a:t>
            </a:r>
            <a:r>
              <a:rPr lang="en-US" b="1" dirty="0">
                <a:solidFill>
                  <a:srgbClr val="0070C0"/>
                </a:solidFill>
              </a:rPr>
              <a:t> </a:t>
            </a:r>
            <a:r>
              <a:rPr lang="en-US" b="1" dirty="0" err="1">
                <a:solidFill>
                  <a:srgbClr val="0070C0"/>
                </a:solidFill>
              </a:rPr>
              <a:t>Energii</a:t>
            </a:r>
            <a:r>
              <a:rPr lang="en-US" b="1" dirty="0">
                <a:solidFill>
                  <a:srgbClr val="0070C0"/>
                </a:solidFill>
              </a:rPr>
              <a:t> </a:t>
            </a:r>
            <a:r>
              <a:rPr lang="en-US" b="1" dirty="0" err="1">
                <a:solidFill>
                  <a:srgbClr val="0070C0"/>
                </a:solidFill>
              </a:rPr>
              <a:t>Pierwotnej</a:t>
            </a:r>
            <a:r>
              <a:rPr lang="en-US" b="1" dirty="0">
                <a:solidFill>
                  <a:srgbClr val="0070C0"/>
                </a:solidFill>
              </a:rPr>
              <a:t> (GJ/T) GWP </a:t>
            </a:r>
            <a:r>
              <a:rPr lang="en-US" b="1" dirty="0" err="1">
                <a:solidFill>
                  <a:srgbClr val="0070C0"/>
                </a:solidFill>
              </a:rPr>
              <a:t>zwane</a:t>
            </a:r>
            <a:r>
              <a:rPr lang="en-US" b="1" dirty="0">
                <a:solidFill>
                  <a:srgbClr val="0070C0"/>
                </a:solidFill>
              </a:rPr>
              <a:t> </a:t>
            </a:r>
            <a:r>
              <a:rPr lang="en-US" b="1" dirty="0" err="1">
                <a:solidFill>
                  <a:srgbClr val="0070C0"/>
                </a:solidFill>
              </a:rPr>
              <a:t>także</a:t>
            </a:r>
            <a:r>
              <a:rPr lang="en-US" b="1" dirty="0">
                <a:solidFill>
                  <a:srgbClr val="0070C0"/>
                </a:solidFill>
              </a:rPr>
              <a:t> </a:t>
            </a:r>
            <a:r>
              <a:rPr lang="en-US" b="1" dirty="0" err="1">
                <a:solidFill>
                  <a:srgbClr val="0070C0"/>
                </a:solidFill>
              </a:rPr>
              <a:t>Intensywnością</a:t>
            </a:r>
            <a:r>
              <a:rPr lang="en-US" b="1" dirty="0">
                <a:solidFill>
                  <a:srgbClr val="0070C0"/>
                </a:solidFill>
              </a:rPr>
              <a:t> </a:t>
            </a:r>
            <a:r>
              <a:rPr lang="en-US" b="1" dirty="0" err="1">
                <a:solidFill>
                  <a:srgbClr val="0070C0"/>
                </a:solidFill>
              </a:rPr>
              <a:t>Energetyczną</a:t>
            </a:r>
            <a:r>
              <a:rPr lang="en-US" dirty="0"/>
              <a:t>: </a:t>
            </a:r>
            <a:r>
              <a:rPr lang="pl-PL" dirty="0"/>
              <a:t>Zużycie energii niezbędnej do wyprodukowania 1 tony materiału (np. stali). </a:t>
            </a:r>
            <a:r>
              <a:rPr lang="fr-FR" baseline="30000" dirty="0"/>
              <a:t>(1)</a:t>
            </a:r>
          </a:p>
          <a:p>
            <a:pPr algn="just">
              <a:lnSpc>
                <a:spcPct val="120000"/>
              </a:lnSpc>
            </a:pPr>
            <a:r>
              <a:rPr lang="pl-PL" b="1" dirty="0">
                <a:solidFill>
                  <a:srgbClr val="0070C0"/>
                </a:solidFill>
              </a:rPr>
              <a:t>Całkowite zapotrzebowanie na energię </a:t>
            </a:r>
            <a:r>
              <a:rPr lang="en-US" b="1" dirty="0">
                <a:solidFill>
                  <a:srgbClr val="0070C0"/>
                </a:solidFill>
              </a:rPr>
              <a:t>(GER)</a:t>
            </a:r>
            <a:r>
              <a:rPr lang="pl-PL" b="1" dirty="0">
                <a:solidFill>
                  <a:srgbClr val="0070C0"/>
                </a:solidFill>
              </a:rPr>
              <a:t>:</a:t>
            </a:r>
            <a:r>
              <a:rPr lang="en-US" b="1" dirty="0">
                <a:solidFill>
                  <a:srgbClr val="0070C0"/>
                </a:solidFill>
              </a:rPr>
              <a:t>  </a:t>
            </a:r>
            <a:r>
              <a:rPr lang="pl-PL" dirty="0"/>
              <a:t>Całkowita ilość energii wymagana dla produktu</a:t>
            </a:r>
            <a:r>
              <a:rPr lang="en-US" dirty="0"/>
              <a:t>. </a:t>
            </a:r>
            <a:r>
              <a:rPr lang="fr-FR" baseline="30000" dirty="0"/>
              <a:t>(8)</a:t>
            </a:r>
          </a:p>
          <a:p>
            <a:pPr algn="just">
              <a:lnSpc>
                <a:spcPct val="120000"/>
              </a:lnSpc>
            </a:pPr>
            <a:r>
              <a:rPr lang="pl-PL" b="1" dirty="0">
                <a:solidFill>
                  <a:srgbClr val="0070C0"/>
                </a:solidFill>
              </a:rPr>
              <a:t>Wydajność materiałowa</a:t>
            </a:r>
            <a:r>
              <a:rPr lang="fr-FR" b="1" dirty="0">
                <a:solidFill>
                  <a:srgbClr val="0070C0"/>
                </a:solidFill>
              </a:rPr>
              <a:t>: </a:t>
            </a:r>
            <a:r>
              <a:rPr lang="pl-PL" dirty="0"/>
              <a:t>Mierzy ilość materiału, która nie została przeznaczona do utylizacji, składowania lub spalania w stosunku do wielkości produkcji stali surowej. </a:t>
            </a:r>
            <a:r>
              <a:rPr lang="fr-FR" baseline="30000" dirty="0"/>
              <a:t>(1)</a:t>
            </a:r>
            <a:endParaRPr lang="en-US" dirty="0"/>
          </a:p>
        </p:txBody>
      </p:sp>
      <p:sp>
        <p:nvSpPr>
          <p:cNvPr id="3" name="Slide Number Placeholder 2"/>
          <p:cNvSpPr>
            <a:spLocks noGrp="1"/>
          </p:cNvSpPr>
          <p:nvPr>
            <p:ph type="sldNum" sz="quarter" idx="12"/>
          </p:nvPr>
        </p:nvSpPr>
        <p:spPr/>
        <p:txBody>
          <a:bodyPr/>
          <a:lstStyle/>
          <a:p>
            <a:fld id="{BF73EC7F-79ED-4C17-9829-92AE53B2AB65}" type="slidenum">
              <a:rPr lang="fr-BE" smtClean="0"/>
              <a:t>2</a:t>
            </a:fld>
            <a:endParaRPr lang="fr-BE"/>
          </a:p>
        </p:txBody>
      </p:sp>
    </p:spTree>
    <p:extLst>
      <p:ext uri="{BB962C8B-B14F-4D97-AF65-F5344CB8AC3E}">
        <p14:creationId xmlns:p14="http://schemas.microsoft.com/office/powerpoint/2010/main" val="34474550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197768"/>
            <a:ext cx="8435280" cy="1143000"/>
          </a:xfrm>
        </p:spPr>
        <p:txBody>
          <a:bodyPr>
            <a:noAutofit/>
          </a:bodyPr>
          <a:lstStyle/>
          <a:p>
            <a:r>
              <a:rPr lang="pl-PL" sz="3600" dirty="0"/>
              <a:t>Stale nierdzewne po zakończeniu użytkowania produktów w znacznym stopniu trafiają do ponownego użycia </a:t>
            </a:r>
            <a:r>
              <a:rPr lang="fr-FR" sz="3600" baseline="50000" dirty="0"/>
              <a:t>23, 24, 25</a:t>
            </a:r>
            <a:endParaRPr lang="fr-BE" sz="3600" baseline="50000"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971379890"/>
              </p:ext>
            </p:extLst>
          </p:nvPr>
        </p:nvGraphicFramePr>
        <p:xfrm>
          <a:off x="457200" y="1600200"/>
          <a:ext cx="8229600" cy="5064760"/>
        </p:xfrm>
        <a:graphic>
          <a:graphicData uri="http://schemas.openxmlformats.org/drawingml/2006/table">
            <a:tbl>
              <a:tblPr firstRow="1" bandRow="1">
                <a:tableStyleId>{9DCAF9ED-07DC-4A11-8D7F-57B35C25682E}</a:tableStyleId>
              </a:tblPr>
              <a:tblGrid>
                <a:gridCol w="1738536">
                  <a:extLst>
                    <a:ext uri="{9D8B030D-6E8A-4147-A177-3AD203B41FA5}">
                      <a16:colId xmlns:a16="http://schemas.microsoft.com/office/drawing/2014/main" val="20000"/>
                    </a:ext>
                  </a:extLst>
                </a:gridCol>
                <a:gridCol w="1512168">
                  <a:extLst>
                    <a:ext uri="{9D8B030D-6E8A-4147-A177-3AD203B41FA5}">
                      <a16:colId xmlns:a16="http://schemas.microsoft.com/office/drawing/2014/main" val="20001"/>
                    </a:ext>
                  </a:extLst>
                </a:gridCol>
                <a:gridCol w="1224136">
                  <a:extLst>
                    <a:ext uri="{9D8B030D-6E8A-4147-A177-3AD203B41FA5}">
                      <a16:colId xmlns:a16="http://schemas.microsoft.com/office/drawing/2014/main" val="20002"/>
                    </a:ext>
                  </a:extLst>
                </a:gridCol>
                <a:gridCol w="1296144">
                  <a:extLst>
                    <a:ext uri="{9D8B030D-6E8A-4147-A177-3AD203B41FA5}">
                      <a16:colId xmlns:a16="http://schemas.microsoft.com/office/drawing/2014/main" val="20003"/>
                    </a:ext>
                  </a:extLst>
                </a:gridCol>
                <a:gridCol w="1087016">
                  <a:extLst>
                    <a:ext uri="{9D8B030D-6E8A-4147-A177-3AD203B41FA5}">
                      <a16:colId xmlns:a16="http://schemas.microsoft.com/office/drawing/2014/main" val="20004"/>
                    </a:ext>
                  </a:extLst>
                </a:gridCol>
                <a:gridCol w="1371600">
                  <a:extLst>
                    <a:ext uri="{9D8B030D-6E8A-4147-A177-3AD203B41FA5}">
                      <a16:colId xmlns:a16="http://schemas.microsoft.com/office/drawing/2014/main" val="20005"/>
                    </a:ext>
                  </a:extLst>
                </a:gridCol>
              </a:tblGrid>
              <a:tr h="532656">
                <a:tc rowSpan="2">
                  <a:txBody>
                    <a:bodyPr/>
                    <a:lstStyle/>
                    <a:p>
                      <a:pPr algn="ctr"/>
                      <a:r>
                        <a:rPr lang="pl-PL" sz="1600" dirty="0"/>
                        <a:t>Główny sektor</a:t>
                      </a:r>
                      <a:r>
                        <a:rPr lang="pl-PL" sz="1600" baseline="0" dirty="0"/>
                        <a:t> zastosowań</a:t>
                      </a:r>
                      <a:endParaRPr lang="fr-BE" sz="1600" dirty="0"/>
                    </a:p>
                  </a:txBody>
                  <a:tcPr/>
                </a:tc>
                <a:tc rowSpan="2">
                  <a:txBody>
                    <a:bodyPr/>
                    <a:lstStyle/>
                    <a:p>
                      <a:pPr algn="ctr"/>
                      <a:r>
                        <a:rPr lang="pl-PL" sz="1600" dirty="0"/>
                        <a:t>Zastosowanie wykończonych stali nierdzewnych</a:t>
                      </a:r>
                      <a:r>
                        <a:rPr lang="pl-PL" sz="1600" baseline="0" dirty="0"/>
                        <a:t> w produkcji</a:t>
                      </a:r>
                      <a:endParaRPr lang="fr-BE" sz="1600" dirty="0"/>
                    </a:p>
                  </a:txBody>
                  <a:tcPr/>
                </a:tc>
                <a:tc rowSpan="2">
                  <a:txBody>
                    <a:bodyPr/>
                    <a:lstStyle/>
                    <a:p>
                      <a:pPr algn="ctr"/>
                      <a:r>
                        <a:rPr lang="pl-PL" sz="1600" dirty="0"/>
                        <a:t>Średni okres</a:t>
                      </a:r>
                      <a:r>
                        <a:rPr lang="pl-PL" sz="1600" baseline="0" dirty="0"/>
                        <a:t> życia </a:t>
                      </a:r>
                      <a:r>
                        <a:rPr lang="fr-BE" sz="1600" baseline="0" dirty="0"/>
                        <a:t>(</a:t>
                      </a:r>
                      <a:r>
                        <a:rPr lang="pl-PL" sz="1600" baseline="0" dirty="0"/>
                        <a:t>w latach</a:t>
                      </a:r>
                      <a:r>
                        <a:rPr lang="fr-BE" sz="1600" baseline="0" dirty="0"/>
                        <a:t>)</a:t>
                      </a:r>
                      <a:endParaRPr lang="fr-BE" sz="1600" dirty="0"/>
                    </a:p>
                  </a:txBody>
                  <a:tcPr/>
                </a:tc>
                <a:tc rowSpan="2">
                  <a:txBody>
                    <a:bodyPr/>
                    <a:lstStyle/>
                    <a:p>
                      <a:pPr algn="ctr"/>
                      <a:r>
                        <a:rPr lang="pl-PL" sz="1600" dirty="0"/>
                        <a:t>Składowanie odpadków</a:t>
                      </a:r>
                      <a:endParaRPr lang="fr-BE" sz="1600" dirty="0"/>
                    </a:p>
                  </a:txBody>
                  <a:tcPr/>
                </a:tc>
                <a:tc gridSpan="2">
                  <a:txBody>
                    <a:bodyPr/>
                    <a:lstStyle/>
                    <a:p>
                      <a:pPr algn="ctr"/>
                      <a:r>
                        <a:rPr lang="pl-PL" sz="1600" dirty="0"/>
                        <a:t>Zebrane do recyklingu</a:t>
                      </a:r>
                      <a:endParaRPr lang="fr-BE" sz="1600" dirty="0"/>
                    </a:p>
                  </a:txBody>
                  <a:tcPr/>
                </a:tc>
                <a:tc hMerge="1">
                  <a:txBody>
                    <a:bodyPr/>
                    <a:lstStyle/>
                    <a:p>
                      <a:endParaRPr lang="fr-BE" dirty="0"/>
                    </a:p>
                  </a:txBody>
                  <a:tcPr/>
                </a:tc>
                <a:extLst>
                  <a:ext uri="{0D108BD9-81ED-4DB2-BD59-A6C34878D82A}">
                    <a16:rowId xmlns:a16="http://schemas.microsoft.com/office/drawing/2014/main" val="10000"/>
                  </a:ext>
                </a:extLst>
              </a:tr>
              <a:tr h="432048">
                <a:tc vMerge="1">
                  <a:txBody>
                    <a:bodyPr/>
                    <a:lstStyle/>
                    <a:p>
                      <a:endParaRPr lang="fr-BE"/>
                    </a:p>
                  </a:txBody>
                  <a:tcPr/>
                </a:tc>
                <a:tc vMerge="1">
                  <a:txBody>
                    <a:bodyPr/>
                    <a:lstStyle/>
                    <a:p>
                      <a:endParaRPr lang="fr-BE"/>
                    </a:p>
                  </a:txBody>
                  <a:tcPr/>
                </a:tc>
                <a:tc vMerge="1">
                  <a:txBody>
                    <a:bodyPr/>
                    <a:lstStyle/>
                    <a:p>
                      <a:endParaRPr lang="fr-BE"/>
                    </a:p>
                  </a:txBody>
                  <a:tcPr/>
                </a:tc>
                <a:tc vMerge="1">
                  <a:txBody>
                    <a:bodyPr/>
                    <a:lstStyle/>
                    <a:p>
                      <a:endParaRPr lang="fr-BE"/>
                    </a:p>
                  </a:txBody>
                  <a:tcPr/>
                </a:tc>
                <a:tc>
                  <a:txBody>
                    <a:bodyPr/>
                    <a:lstStyle/>
                    <a:p>
                      <a:pPr algn="ctr"/>
                      <a:r>
                        <a:rPr lang="pl-PL" sz="1600" dirty="0"/>
                        <a:t>Całość</a:t>
                      </a:r>
                      <a:endParaRPr lang="fr-BE" sz="1600" b="1" dirty="0">
                        <a:solidFill>
                          <a:schemeClr val="bg1"/>
                        </a:solidFill>
                      </a:endParaRPr>
                    </a:p>
                  </a:txBody>
                  <a:tcPr/>
                </a:tc>
                <a:tc>
                  <a:txBody>
                    <a:bodyPr/>
                    <a:lstStyle/>
                    <a:p>
                      <a:pPr algn="ctr"/>
                      <a:r>
                        <a:rPr lang="pl-PL" sz="1600" dirty="0"/>
                        <a:t>Stal nierdzewna</a:t>
                      </a:r>
                      <a:endParaRPr lang="fr-BE" sz="1600" b="1" dirty="0">
                        <a:solidFill>
                          <a:schemeClr val="bg1"/>
                        </a:solidFill>
                      </a:endParaRPr>
                    </a:p>
                  </a:txBody>
                  <a:tcPr/>
                </a:tc>
                <a:extLst>
                  <a:ext uri="{0D108BD9-81ED-4DB2-BD59-A6C34878D82A}">
                    <a16:rowId xmlns:a16="http://schemas.microsoft.com/office/drawing/2014/main" val="10001"/>
                  </a:ext>
                </a:extLst>
              </a:tr>
              <a:tr h="370840">
                <a:tc>
                  <a:txBody>
                    <a:bodyPr/>
                    <a:lstStyle/>
                    <a:p>
                      <a:r>
                        <a:rPr lang="pl-PL" sz="1600" dirty="0"/>
                        <a:t>Budownictwo</a:t>
                      </a:r>
                      <a:endParaRPr lang="fr-BE" sz="1600" dirty="0"/>
                    </a:p>
                  </a:txBody>
                  <a:tcPr>
                    <a:solidFill>
                      <a:srgbClr val="00B050"/>
                    </a:solidFill>
                  </a:tcPr>
                </a:tc>
                <a:tc>
                  <a:txBody>
                    <a:bodyPr/>
                    <a:lstStyle/>
                    <a:p>
                      <a:pPr algn="ctr"/>
                      <a:r>
                        <a:rPr lang="fr-BE" sz="1600" dirty="0"/>
                        <a:t>16%</a:t>
                      </a:r>
                    </a:p>
                  </a:txBody>
                  <a:tcPr anchor="ctr">
                    <a:solidFill>
                      <a:srgbClr val="00B050"/>
                    </a:solidFill>
                  </a:tcPr>
                </a:tc>
                <a:tc>
                  <a:txBody>
                    <a:bodyPr/>
                    <a:lstStyle/>
                    <a:p>
                      <a:pPr algn="ctr"/>
                      <a:r>
                        <a:rPr lang="fr-BE" sz="1600" dirty="0"/>
                        <a:t>50</a:t>
                      </a:r>
                    </a:p>
                  </a:txBody>
                  <a:tcPr anchor="ctr">
                    <a:solidFill>
                      <a:srgbClr val="00B050"/>
                    </a:solidFill>
                  </a:tcPr>
                </a:tc>
                <a:tc>
                  <a:txBody>
                    <a:bodyPr/>
                    <a:lstStyle/>
                    <a:p>
                      <a:pPr algn="ctr"/>
                      <a:r>
                        <a:rPr lang="fr-BE" sz="1600" dirty="0"/>
                        <a:t>8%</a:t>
                      </a:r>
                    </a:p>
                  </a:txBody>
                  <a:tcPr anchor="ctr">
                    <a:solidFill>
                      <a:srgbClr val="00B050"/>
                    </a:solidFill>
                  </a:tcPr>
                </a:tc>
                <a:tc>
                  <a:txBody>
                    <a:bodyPr/>
                    <a:lstStyle/>
                    <a:p>
                      <a:pPr algn="ctr"/>
                      <a:r>
                        <a:rPr lang="fr-BE" sz="1600" dirty="0"/>
                        <a:t>92%</a:t>
                      </a:r>
                    </a:p>
                  </a:txBody>
                  <a:tcPr anchor="ctr">
                    <a:solidFill>
                      <a:srgbClr val="00B050"/>
                    </a:solidFill>
                  </a:tcPr>
                </a:tc>
                <a:tc>
                  <a:txBody>
                    <a:bodyPr/>
                    <a:lstStyle/>
                    <a:p>
                      <a:pPr algn="ctr"/>
                      <a:r>
                        <a:rPr lang="fr-BE" sz="1600" dirty="0"/>
                        <a:t>95%</a:t>
                      </a:r>
                    </a:p>
                  </a:txBody>
                  <a:tcPr anchor="ctr">
                    <a:solidFill>
                      <a:srgbClr val="00B050"/>
                    </a:solidFill>
                  </a:tcPr>
                </a:tc>
                <a:extLst>
                  <a:ext uri="{0D108BD9-81ED-4DB2-BD59-A6C34878D82A}">
                    <a16:rowId xmlns:a16="http://schemas.microsoft.com/office/drawing/2014/main" val="10002"/>
                  </a:ext>
                </a:extLst>
              </a:tr>
              <a:tr h="370840">
                <a:tc>
                  <a:txBody>
                    <a:bodyPr/>
                    <a:lstStyle/>
                    <a:p>
                      <a:r>
                        <a:rPr lang="pl-PL" sz="1600" dirty="0"/>
                        <a:t>Transport</a:t>
                      </a:r>
                      <a:endParaRPr lang="fr-BE" sz="1600" dirty="0"/>
                    </a:p>
                  </a:txBody>
                  <a:tcPr/>
                </a:tc>
                <a:tc>
                  <a:txBody>
                    <a:bodyPr/>
                    <a:lstStyle/>
                    <a:p>
                      <a:pPr algn="ctr"/>
                      <a:r>
                        <a:rPr lang="fr-BE" sz="1600" dirty="0"/>
                        <a:t>21%</a:t>
                      </a:r>
                    </a:p>
                  </a:txBody>
                  <a:tcPr anchor="ctr"/>
                </a:tc>
                <a:tc>
                  <a:txBody>
                    <a:bodyPr/>
                    <a:lstStyle/>
                    <a:p>
                      <a:pPr algn="ctr"/>
                      <a:r>
                        <a:rPr lang="fr-BE" sz="1600" dirty="0"/>
                        <a:t>14</a:t>
                      </a:r>
                    </a:p>
                  </a:txBody>
                  <a:tcPr anchor="ctr"/>
                </a:tc>
                <a:tc>
                  <a:txBody>
                    <a:bodyPr/>
                    <a:lstStyle/>
                    <a:p>
                      <a:pPr algn="ctr"/>
                      <a:r>
                        <a:rPr lang="fr-BE" sz="1600" dirty="0"/>
                        <a:t>13%</a:t>
                      </a:r>
                    </a:p>
                  </a:txBody>
                  <a:tcPr anchor="ctr"/>
                </a:tc>
                <a:tc>
                  <a:txBody>
                    <a:bodyPr/>
                    <a:lstStyle/>
                    <a:p>
                      <a:pPr algn="ctr"/>
                      <a:r>
                        <a:rPr lang="fr-BE" sz="1600" dirty="0"/>
                        <a:t>87%</a:t>
                      </a:r>
                    </a:p>
                  </a:txBody>
                  <a:tcPr anchor="ctr"/>
                </a:tc>
                <a:tc>
                  <a:txBody>
                    <a:bodyPr/>
                    <a:lstStyle/>
                    <a:p>
                      <a:pPr algn="ctr"/>
                      <a:r>
                        <a:rPr lang="fr-BE" sz="1600" dirty="0"/>
                        <a:t>85%</a:t>
                      </a:r>
                    </a:p>
                  </a:txBody>
                  <a:tcPr anchor="ctr"/>
                </a:tc>
                <a:extLst>
                  <a:ext uri="{0D108BD9-81ED-4DB2-BD59-A6C34878D82A}">
                    <a16:rowId xmlns:a16="http://schemas.microsoft.com/office/drawing/2014/main" val="10003"/>
                  </a:ext>
                </a:extLst>
              </a:tr>
              <a:tr h="370840">
                <a:tc>
                  <a:txBody>
                    <a:bodyPr/>
                    <a:lstStyle/>
                    <a:p>
                      <a:r>
                        <a:rPr lang="pl-PL" sz="1600" dirty="0"/>
                        <a:t>Maszyny przemysłowe</a:t>
                      </a:r>
                      <a:endParaRPr lang="fr-BE" sz="1600" dirty="0"/>
                    </a:p>
                  </a:txBody>
                  <a:tcPr/>
                </a:tc>
                <a:tc>
                  <a:txBody>
                    <a:bodyPr/>
                    <a:lstStyle/>
                    <a:p>
                      <a:pPr algn="ctr"/>
                      <a:r>
                        <a:rPr lang="fr-BE" sz="1600" dirty="0"/>
                        <a:t>31%</a:t>
                      </a:r>
                    </a:p>
                  </a:txBody>
                  <a:tcPr anchor="ctr"/>
                </a:tc>
                <a:tc>
                  <a:txBody>
                    <a:bodyPr/>
                    <a:lstStyle/>
                    <a:p>
                      <a:pPr algn="ctr"/>
                      <a:r>
                        <a:rPr lang="fr-BE" sz="1600" dirty="0"/>
                        <a:t>25</a:t>
                      </a:r>
                    </a:p>
                  </a:txBody>
                  <a:tcPr anchor="ctr"/>
                </a:tc>
                <a:tc>
                  <a:txBody>
                    <a:bodyPr/>
                    <a:lstStyle/>
                    <a:p>
                      <a:pPr algn="ctr"/>
                      <a:r>
                        <a:rPr lang="fr-BE" sz="1600" dirty="0"/>
                        <a:t>8%</a:t>
                      </a:r>
                    </a:p>
                  </a:txBody>
                  <a:tcPr anchor="ctr"/>
                </a:tc>
                <a:tc>
                  <a:txBody>
                    <a:bodyPr/>
                    <a:lstStyle/>
                    <a:p>
                      <a:pPr algn="ctr"/>
                      <a:r>
                        <a:rPr lang="fr-BE" sz="1600" dirty="0"/>
                        <a:t>92%</a:t>
                      </a:r>
                    </a:p>
                  </a:txBody>
                  <a:tcPr anchor="ctr"/>
                </a:tc>
                <a:tc>
                  <a:txBody>
                    <a:bodyPr/>
                    <a:lstStyle/>
                    <a:p>
                      <a:pPr algn="ctr"/>
                      <a:r>
                        <a:rPr lang="fr-BE" sz="1600" dirty="0"/>
                        <a:t>95%</a:t>
                      </a:r>
                    </a:p>
                  </a:txBody>
                  <a:tcPr anchor="ctr"/>
                </a:tc>
                <a:extLst>
                  <a:ext uri="{0D108BD9-81ED-4DB2-BD59-A6C34878D82A}">
                    <a16:rowId xmlns:a16="http://schemas.microsoft.com/office/drawing/2014/main" val="10004"/>
                  </a:ext>
                </a:extLst>
              </a:tr>
              <a:tr h="370840">
                <a:tc>
                  <a:txBody>
                    <a:bodyPr/>
                    <a:lstStyle/>
                    <a:p>
                      <a:r>
                        <a:rPr lang="pl-PL" sz="1600" dirty="0"/>
                        <a:t>Urządzenia domowe</a:t>
                      </a:r>
                      <a:endParaRPr lang="fr-BE" sz="1600" dirty="0"/>
                    </a:p>
                  </a:txBody>
                  <a:tcPr/>
                </a:tc>
                <a:tc>
                  <a:txBody>
                    <a:bodyPr/>
                    <a:lstStyle/>
                    <a:p>
                      <a:pPr algn="ctr"/>
                      <a:r>
                        <a:rPr lang="fr-BE" sz="1600" dirty="0"/>
                        <a:t>6%</a:t>
                      </a:r>
                    </a:p>
                  </a:txBody>
                  <a:tcPr anchor="ctr"/>
                </a:tc>
                <a:tc>
                  <a:txBody>
                    <a:bodyPr/>
                    <a:lstStyle/>
                    <a:p>
                      <a:pPr algn="ctr"/>
                      <a:r>
                        <a:rPr lang="fr-BE" sz="1600" dirty="0"/>
                        <a:t>15</a:t>
                      </a:r>
                    </a:p>
                  </a:txBody>
                  <a:tcPr anchor="ctr"/>
                </a:tc>
                <a:tc>
                  <a:txBody>
                    <a:bodyPr/>
                    <a:lstStyle/>
                    <a:p>
                      <a:pPr algn="ctr"/>
                      <a:r>
                        <a:rPr lang="fr-BE" sz="1600" dirty="0"/>
                        <a:t>18%</a:t>
                      </a:r>
                    </a:p>
                  </a:txBody>
                  <a:tcPr anchor="ctr"/>
                </a:tc>
                <a:tc>
                  <a:txBody>
                    <a:bodyPr/>
                    <a:lstStyle/>
                    <a:p>
                      <a:pPr algn="ctr"/>
                      <a:r>
                        <a:rPr lang="fr-BE" sz="1600" dirty="0"/>
                        <a:t>82%</a:t>
                      </a:r>
                    </a:p>
                  </a:txBody>
                  <a:tcPr anchor="ctr"/>
                </a:tc>
                <a:tc>
                  <a:txBody>
                    <a:bodyPr/>
                    <a:lstStyle/>
                    <a:p>
                      <a:pPr algn="ctr"/>
                      <a:r>
                        <a:rPr lang="fr-BE" sz="1600" dirty="0"/>
                        <a:t>95%</a:t>
                      </a:r>
                    </a:p>
                  </a:txBody>
                  <a:tcPr anchor="ctr"/>
                </a:tc>
                <a:extLst>
                  <a:ext uri="{0D108BD9-81ED-4DB2-BD59-A6C34878D82A}">
                    <a16:rowId xmlns:a16="http://schemas.microsoft.com/office/drawing/2014/main" val="10005"/>
                  </a:ext>
                </a:extLst>
              </a:tr>
              <a:tr h="370840">
                <a:tc>
                  <a:txBody>
                    <a:bodyPr/>
                    <a:lstStyle/>
                    <a:p>
                      <a:r>
                        <a:rPr lang="pl-PL" sz="1600" dirty="0"/>
                        <a:t>Elektronika</a:t>
                      </a:r>
                      <a:endParaRPr lang="fr-BE" sz="1600" dirty="0"/>
                    </a:p>
                  </a:txBody>
                  <a:tcPr/>
                </a:tc>
                <a:tc>
                  <a:txBody>
                    <a:bodyPr/>
                    <a:lstStyle/>
                    <a:p>
                      <a:pPr algn="ctr"/>
                      <a:r>
                        <a:rPr lang="fr-BE" sz="1600" dirty="0"/>
                        <a:t>6%</a:t>
                      </a:r>
                    </a:p>
                  </a:txBody>
                  <a:tcPr anchor="ctr"/>
                </a:tc>
                <a:tc>
                  <a:txBody>
                    <a:bodyPr/>
                    <a:lstStyle/>
                    <a:p>
                      <a:pPr algn="ctr"/>
                      <a:r>
                        <a:rPr lang="fr-BE" sz="1600" dirty="0"/>
                        <a:t>-</a:t>
                      </a:r>
                    </a:p>
                  </a:txBody>
                  <a:tcPr anchor="ctr"/>
                </a:tc>
                <a:tc>
                  <a:txBody>
                    <a:bodyPr/>
                    <a:lstStyle/>
                    <a:p>
                      <a:pPr algn="ctr"/>
                      <a:r>
                        <a:rPr lang="fr-BE" sz="1600" dirty="0"/>
                        <a:t>40%</a:t>
                      </a:r>
                    </a:p>
                  </a:txBody>
                  <a:tcPr anchor="ctr"/>
                </a:tc>
                <a:tc>
                  <a:txBody>
                    <a:bodyPr/>
                    <a:lstStyle/>
                    <a:p>
                      <a:pPr algn="ctr"/>
                      <a:r>
                        <a:rPr lang="fr-BE" sz="1600" dirty="0"/>
                        <a:t>60%</a:t>
                      </a:r>
                    </a:p>
                  </a:txBody>
                  <a:tcPr anchor="ctr"/>
                </a:tc>
                <a:tc>
                  <a:txBody>
                    <a:bodyPr/>
                    <a:lstStyle/>
                    <a:p>
                      <a:pPr algn="ctr"/>
                      <a:r>
                        <a:rPr lang="fr-BE" sz="1600" dirty="0"/>
                        <a:t>95%</a:t>
                      </a:r>
                    </a:p>
                  </a:txBody>
                  <a:tcPr anchor="ctr"/>
                </a:tc>
                <a:extLst>
                  <a:ext uri="{0D108BD9-81ED-4DB2-BD59-A6C34878D82A}">
                    <a16:rowId xmlns:a16="http://schemas.microsoft.com/office/drawing/2014/main" val="10006"/>
                  </a:ext>
                </a:extLst>
              </a:tr>
              <a:tr h="370840">
                <a:tc>
                  <a:txBody>
                    <a:bodyPr/>
                    <a:lstStyle/>
                    <a:p>
                      <a:r>
                        <a:rPr lang="pl-PL" sz="1600" dirty="0"/>
                        <a:t>Wyroby metalowe</a:t>
                      </a:r>
                      <a:endParaRPr lang="fr-BE" sz="1600" dirty="0"/>
                    </a:p>
                  </a:txBody>
                  <a:tcPr/>
                </a:tc>
                <a:tc>
                  <a:txBody>
                    <a:bodyPr/>
                    <a:lstStyle/>
                    <a:p>
                      <a:pPr algn="ctr"/>
                      <a:r>
                        <a:rPr lang="fr-BE" sz="1600" dirty="0"/>
                        <a:t>20%</a:t>
                      </a:r>
                    </a:p>
                  </a:txBody>
                  <a:tcPr anchor="ctr"/>
                </a:tc>
                <a:tc>
                  <a:txBody>
                    <a:bodyPr/>
                    <a:lstStyle/>
                    <a:p>
                      <a:pPr algn="ctr"/>
                      <a:r>
                        <a:rPr lang="fr-BE" sz="1600" dirty="0"/>
                        <a:t>15</a:t>
                      </a:r>
                    </a:p>
                  </a:txBody>
                  <a:tcPr anchor="ctr"/>
                </a:tc>
                <a:tc>
                  <a:txBody>
                    <a:bodyPr/>
                    <a:lstStyle/>
                    <a:p>
                      <a:pPr algn="ctr"/>
                      <a:r>
                        <a:rPr lang="fr-BE" sz="1600" dirty="0"/>
                        <a:t>40%</a:t>
                      </a:r>
                    </a:p>
                  </a:txBody>
                  <a:tcPr anchor="ctr"/>
                </a:tc>
                <a:tc>
                  <a:txBody>
                    <a:bodyPr/>
                    <a:lstStyle/>
                    <a:p>
                      <a:pPr algn="ctr"/>
                      <a:r>
                        <a:rPr lang="fr-BE" sz="1600" dirty="0"/>
                        <a:t>60%</a:t>
                      </a:r>
                    </a:p>
                  </a:txBody>
                  <a:tcPr anchor="ctr"/>
                </a:tc>
                <a:tc>
                  <a:txBody>
                    <a:bodyPr/>
                    <a:lstStyle/>
                    <a:p>
                      <a:pPr algn="ctr"/>
                      <a:r>
                        <a:rPr lang="fr-BE" sz="1600" dirty="0"/>
                        <a:t>80%</a:t>
                      </a:r>
                    </a:p>
                  </a:txBody>
                  <a:tcPr anchor="ctr"/>
                </a:tc>
                <a:extLst>
                  <a:ext uri="{0D108BD9-81ED-4DB2-BD59-A6C34878D82A}">
                    <a16:rowId xmlns:a16="http://schemas.microsoft.com/office/drawing/2014/main" val="10007"/>
                  </a:ext>
                </a:extLst>
              </a:tr>
              <a:tr h="370840">
                <a:tc>
                  <a:txBody>
                    <a:bodyPr/>
                    <a:lstStyle/>
                    <a:p>
                      <a:r>
                        <a:rPr lang="pl-PL" sz="1600" b="0" dirty="0"/>
                        <a:t>Całość</a:t>
                      </a:r>
                      <a:endParaRPr lang="fr-BE" sz="1600" b="1" dirty="0"/>
                    </a:p>
                  </a:txBody>
                  <a:tcPr/>
                </a:tc>
                <a:tc>
                  <a:txBody>
                    <a:bodyPr/>
                    <a:lstStyle/>
                    <a:p>
                      <a:pPr algn="ctr"/>
                      <a:r>
                        <a:rPr lang="fr-BE" sz="1600" dirty="0"/>
                        <a:t>100%</a:t>
                      </a:r>
                      <a:endParaRPr lang="fr-BE" sz="1600" b="1" dirty="0"/>
                    </a:p>
                  </a:txBody>
                  <a:tcPr anchor="ctr"/>
                </a:tc>
                <a:tc>
                  <a:txBody>
                    <a:bodyPr/>
                    <a:lstStyle/>
                    <a:p>
                      <a:pPr algn="ctr"/>
                      <a:r>
                        <a:rPr lang="fr-BE" sz="1600" dirty="0"/>
                        <a:t>22</a:t>
                      </a:r>
                      <a:endParaRPr lang="fr-BE" sz="1600" b="1" dirty="0"/>
                    </a:p>
                  </a:txBody>
                  <a:tcPr anchor="ctr"/>
                </a:tc>
                <a:tc>
                  <a:txBody>
                    <a:bodyPr/>
                    <a:lstStyle/>
                    <a:p>
                      <a:pPr algn="ctr"/>
                      <a:r>
                        <a:rPr lang="fr-BE" sz="1600" dirty="0"/>
                        <a:t>18%</a:t>
                      </a:r>
                      <a:endParaRPr lang="fr-BE" sz="1600" b="1" dirty="0"/>
                    </a:p>
                  </a:txBody>
                  <a:tcPr anchor="ctr"/>
                </a:tc>
                <a:tc>
                  <a:txBody>
                    <a:bodyPr/>
                    <a:lstStyle/>
                    <a:p>
                      <a:pPr algn="ctr"/>
                      <a:r>
                        <a:rPr lang="fr-BE" sz="1600" dirty="0"/>
                        <a:t>82%</a:t>
                      </a:r>
                      <a:endParaRPr lang="fr-BE" sz="1600" b="1" dirty="0"/>
                    </a:p>
                  </a:txBody>
                  <a:tcPr anchor="ctr"/>
                </a:tc>
                <a:tc>
                  <a:txBody>
                    <a:bodyPr/>
                    <a:lstStyle/>
                    <a:p>
                      <a:pPr algn="ctr"/>
                      <a:r>
                        <a:rPr lang="fr-BE" sz="1600" dirty="0"/>
                        <a:t>90%</a:t>
                      </a:r>
                      <a:endParaRPr lang="fr-BE" sz="1600" b="1" dirty="0"/>
                    </a:p>
                  </a:txBody>
                  <a:tcPr anchor="ctr"/>
                </a:tc>
                <a:extLst>
                  <a:ext uri="{0D108BD9-81ED-4DB2-BD59-A6C34878D82A}">
                    <a16:rowId xmlns:a16="http://schemas.microsoft.com/office/drawing/2014/main" val="10008"/>
                  </a:ext>
                </a:extLst>
              </a:tr>
              <a:tr h="741680">
                <a:tc gridSpan="6">
                  <a:txBody>
                    <a:bodyPr/>
                    <a:lstStyle/>
                    <a:p>
                      <a:pPr marL="0" indent="0" algn="just">
                        <a:buNone/>
                      </a:pPr>
                      <a:r>
                        <a:rPr lang="pl-PL" sz="1400" dirty="0"/>
                        <a:t>Zbieranie złomu i jego sortowanie polepsza się dzięki rozwojowi stosowanych procesów </a:t>
                      </a:r>
                      <a:r>
                        <a:rPr lang="pl-PL" sz="1400" baseline="0" dirty="0"/>
                        <a:t>oraz rentgenowskiej analizie fluorescencyjnej materiałów na bieżąco (on-line)</a:t>
                      </a:r>
                    </a:p>
                    <a:p>
                      <a:pPr marL="0" indent="0" algn="just">
                        <a:buNone/>
                      </a:pPr>
                      <a:r>
                        <a:rPr lang="pl-PL" sz="1400" dirty="0"/>
                        <a:t>Projekt architektoniczny może mieć duży wpływ na stopień recyklingu</a:t>
                      </a:r>
                      <a:endParaRPr lang="fr-FR" sz="1400" dirty="0">
                        <a:solidFill>
                          <a:schemeClr val="tx1"/>
                        </a:solidFill>
                      </a:endParaRPr>
                    </a:p>
                  </a:txBody>
                  <a:tcPr/>
                </a:tc>
                <a:tc hMerge="1">
                  <a:txBody>
                    <a:bodyPr/>
                    <a:lstStyle/>
                    <a:p>
                      <a:endParaRPr lang="fr-BE" sz="1600" dirty="0"/>
                    </a:p>
                  </a:txBody>
                  <a:tcPr/>
                </a:tc>
                <a:tc hMerge="1">
                  <a:txBody>
                    <a:bodyPr/>
                    <a:lstStyle/>
                    <a:p>
                      <a:endParaRPr lang="fr-BE" sz="1600" dirty="0"/>
                    </a:p>
                  </a:txBody>
                  <a:tcPr/>
                </a:tc>
                <a:tc hMerge="1">
                  <a:txBody>
                    <a:bodyPr/>
                    <a:lstStyle/>
                    <a:p>
                      <a:endParaRPr lang="fr-BE" sz="1600" dirty="0"/>
                    </a:p>
                  </a:txBody>
                  <a:tcPr/>
                </a:tc>
                <a:tc hMerge="1">
                  <a:txBody>
                    <a:bodyPr/>
                    <a:lstStyle/>
                    <a:p>
                      <a:endParaRPr lang="fr-BE" sz="1600" dirty="0"/>
                    </a:p>
                  </a:txBody>
                  <a:tcPr/>
                </a:tc>
                <a:tc hMerge="1">
                  <a:txBody>
                    <a:bodyPr/>
                    <a:lstStyle/>
                    <a:p>
                      <a:endParaRPr lang="fr-BE" sz="1600" dirty="0"/>
                    </a:p>
                  </a:txBody>
                  <a:tcPr/>
                </a:tc>
                <a:extLst>
                  <a:ext uri="{0D108BD9-81ED-4DB2-BD59-A6C34878D82A}">
                    <a16:rowId xmlns:a16="http://schemas.microsoft.com/office/drawing/2014/main" val="10009"/>
                  </a:ext>
                </a:extLst>
              </a:tr>
            </a:tbl>
          </a:graphicData>
        </a:graphic>
      </p:graphicFrame>
      <p:sp>
        <p:nvSpPr>
          <p:cNvPr id="3" name="Slide Number Placeholder 2"/>
          <p:cNvSpPr>
            <a:spLocks noGrp="1"/>
          </p:cNvSpPr>
          <p:nvPr>
            <p:ph type="sldNum" sz="quarter" idx="12"/>
          </p:nvPr>
        </p:nvSpPr>
        <p:spPr/>
        <p:txBody>
          <a:bodyPr/>
          <a:lstStyle/>
          <a:p>
            <a:fld id="{BF73EC7F-79ED-4C17-9829-92AE53B2AB65}" type="slidenum">
              <a:rPr lang="fr-BE" smtClean="0"/>
              <a:t>20</a:t>
            </a:fld>
            <a:endParaRPr lang="fr-BE"/>
          </a:p>
        </p:txBody>
      </p:sp>
    </p:spTree>
    <p:extLst>
      <p:ext uri="{BB962C8B-B14F-4D97-AF65-F5344CB8AC3E}">
        <p14:creationId xmlns:p14="http://schemas.microsoft.com/office/powerpoint/2010/main" val="2670080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LEED* </a:t>
            </a:r>
            <a:r>
              <a:rPr lang="pl-PL" dirty="0"/>
              <a:t>i dane LCI dla stali nierdzewnych</a:t>
            </a:r>
            <a:endParaRPr lang="en-US" dirty="0"/>
          </a:p>
        </p:txBody>
      </p:sp>
      <p:sp>
        <p:nvSpPr>
          <p:cNvPr id="3" name="Content Placeholder 2"/>
          <p:cNvSpPr>
            <a:spLocks noGrp="1"/>
          </p:cNvSpPr>
          <p:nvPr>
            <p:ph idx="1"/>
          </p:nvPr>
        </p:nvSpPr>
        <p:spPr>
          <a:xfrm>
            <a:off x="457200" y="1600200"/>
            <a:ext cx="8229600" cy="4997152"/>
          </a:xfrm>
        </p:spPr>
        <p:txBody>
          <a:bodyPr>
            <a:noAutofit/>
          </a:bodyPr>
          <a:lstStyle/>
          <a:p>
            <a:r>
              <a:rPr lang="en-US" sz="2400" dirty="0"/>
              <a:t>U.S. Green Building Council </a:t>
            </a:r>
            <a:r>
              <a:rPr lang="pl-PL" sz="2400" dirty="0"/>
              <a:t>wydało</a:t>
            </a:r>
            <a:r>
              <a:rPr lang="en-US" sz="2400" dirty="0"/>
              <a:t>“*Leadership in Energy and Environmental Design” </a:t>
            </a:r>
            <a:r>
              <a:rPr lang="pl-PL" sz="2400" dirty="0"/>
              <a:t>wersja </a:t>
            </a:r>
            <a:r>
              <a:rPr lang="en-US" sz="2400" dirty="0"/>
              <a:t>4  (LEED v4) </a:t>
            </a:r>
            <a:r>
              <a:rPr lang="pl-PL" sz="2400" dirty="0"/>
              <a:t>w</a:t>
            </a:r>
            <a:r>
              <a:rPr lang="en-US" sz="2400" dirty="0"/>
              <a:t> 2013</a:t>
            </a:r>
          </a:p>
          <a:p>
            <a:pPr lvl="1"/>
            <a:r>
              <a:rPr lang="pl-PL" sz="2000" dirty="0"/>
              <a:t>Nowa wersja zawiera zmiany korzystne dla stali nierdzewnych</a:t>
            </a:r>
            <a:r>
              <a:rPr lang="en-US" sz="2000" dirty="0"/>
              <a:t>: </a:t>
            </a:r>
          </a:p>
          <a:p>
            <a:pPr lvl="2"/>
            <a:r>
              <a:rPr lang="pl-PL" sz="1800" dirty="0"/>
              <a:t>Większy nacisk na żywotność </a:t>
            </a:r>
            <a:endParaRPr lang="en-US" sz="1800" dirty="0"/>
          </a:p>
          <a:p>
            <a:pPr lvl="2"/>
            <a:r>
              <a:rPr lang="pl-PL" sz="1800" dirty="0"/>
              <a:t>Zaostrzone wymogi dotyczące emisji VOC ** (problem dla niektórych materiałów, takich jak tworzywa sztuczne)</a:t>
            </a:r>
          </a:p>
          <a:p>
            <a:r>
              <a:rPr lang="en-US" sz="2400" dirty="0"/>
              <a:t>U.S. General Services Administration (</a:t>
            </a:r>
            <a:r>
              <a:rPr lang="pl-PL" sz="2400" dirty="0"/>
              <a:t>zarządza amerykańskimi budynkami rządowymi i własnościami</a:t>
            </a:r>
            <a:r>
              <a:rPr lang="en-US" sz="2400" dirty="0"/>
              <a:t>) </a:t>
            </a:r>
            <a:r>
              <a:rPr lang="pl-PL" sz="2400" dirty="0"/>
              <a:t>niedawno zatwierdziła stosowanie L</a:t>
            </a:r>
            <a:r>
              <a:rPr lang="en-US" sz="2400" dirty="0"/>
              <a:t>EED</a:t>
            </a:r>
          </a:p>
          <a:p>
            <a:pPr lvl="1"/>
            <a:r>
              <a:rPr lang="pl-PL" sz="2000" dirty="0"/>
              <a:t>Stanowe i lokalne urzędy coraz częściej wymagają LEED lub podobnego certyfikatu dla nowych budynków lub wykonywanych modyfikacji</a:t>
            </a:r>
            <a:endParaRPr lang="en-US" sz="2000" dirty="0"/>
          </a:p>
          <a:p>
            <a:pPr marL="57150" indent="0">
              <a:buNone/>
            </a:pPr>
            <a:endParaRPr lang="pl-PL" sz="1800" dirty="0"/>
          </a:p>
          <a:p>
            <a:pPr marL="57150" indent="0">
              <a:buNone/>
            </a:pPr>
            <a:r>
              <a:rPr lang="pl-PL" sz="1800" dirty="0"/>
              <a:t>** VOC: Lotne związki organiczne: dla stali nierdzewnej bardzo mała emisja w trakcie przetwarzania i produkcji (brak dostępnych danych) i żadnego podczas użytkowania</a:t>
            </a:r>
            <a:endParaRPr lang="fr-FR" sz="1800" dirty="0"/>
          </a:p>
          <a:p>
            <a:pPr marL="57150" indent="0">
              <a:buNone/>
            </a:pPr>
            <a:endParaRPr lang="en-US" sz="1800" dirty="0"/>
          </a:p>
        </p:txBody>
      </p:sp>
    </p:spTree>
    <p:extLst>
      <p:ext uri="{BB962C8B-B14F-4D97-AF65-F5344CB8AC3E}">
        <p14:creationId xmlns:p14="http://schemas.microsoft.com/office/powerpoint/2010/main" val="8267663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1640" y="4797152"/>
            <a:ext cx="6331585" cy="566738"/>
          </a:xfrm>
        </p:spPr>
        <p:txBody>
          <a:bodyPr>
            <a:normAutofit fontScale="90000"/>
          </a:bodyPr>
          <a:lstStyle/>
          <a:p>
            <a:r>
              <a:rPr lang="pl-PL" dirty="0"/>
              <a:t>Proekologiczny budynek wykorzystujący stale nierdzewne</a:t>
            </a:r>
            <a:r>
              <a:rPr lang="en-US" dirty="0"/>
              <a:t> </a:t>
            </a:r>
            <a:br>
              <a:rPr lang="pl-PL" dirty="0"/>
            </a:br>
            <a:r>
              <a:rPr lang="en-US" dirty="0"/>
              <a:t>- The David L. Lawrence Convention Center, Pittsburgh (2003) </a:t>
            </a:r>
            <a:r>
              <a:rPr lang="en-US" baseline="50000" dirty="0"/>
              <a:t>26</a:t>
            </a:r>
            <a:endParaRPr lang="fr-BE" baseline="50000" dirty="0"/>
          </a:p>
        </p:txBody>
      </p:sp>
      <p:pic>
        <p:nvPicPr>
          <p:cNvPr id="11" name="Picture 2" descr="http://www.pgh-sea.com/images/conventioncenter.jpg"/>
          <p:cNvPicPr>
            <a:picLocks noGrp="1" noChangeAspect="1" noChangeArrowheads="1"/>
          </p:cNvPicPr>
          <p:nvPr>
            <p:ph type="pic" idx="1"/>
          </p:nvPr>
        </p:nvPicPr>
        <p:blipFill rotWithShape="1">
          <a:blip r:embed="rId3" cstate="print">
            <a:extLst>
              <a:ext uri="{28A0092B-C50C-407E-A947-70E740481C1C}">
                <a14:useLocalDpi xmlns:a14="http://schemas.microsoft.com/office/drawing/2010/main" val="0"/>
              </a:ext>
            </a:extLst>
          </a:blip>
          <a:srcRect/>
          <a:stretch/>
        </p:blipFill>
        <p:spPr>
          <a:ln>
            <a:solidFill>
              <a:schemeClr val="tx1"/>
            </a:solidFill>
          </a:ln>
        </p:spPr>
      </p:pic>
      <p:sp>
        <p:nvSpPr>
          <p:cNvPr id="17" name="Text Placeholder 16"/>
          <p:cNvSpPr>
            <a:spLocks noGrp="1"/>
          </p:cNvSpPr>
          <p:nvPr>
            <p:ph type="body" sz="half" idx="2"/>
          </p:nvPr>
        </p:nvSpPr>
        <p:spPr>
          <a:xfrm>
            <a:off x="1792288" y="5367338"/>
            <a:ext cx="6308104" cy="1374030"/>
          </a:xfrm>
        </p:spPr>
        <p:txBody>
          <a:bodyPr>
            <a:normAutofit/>
          </a:bodyPr>
          <a:lstStyle/>
          <a:p>
            <a:r>
              <a:rPr lang="pl-PL" dirty="0"/>
              <a:t>Pokrycie dachowe ze stali nierdzewnej</a:t>
            </a:r>
            <a:r>
              <a:rPr lang="en-US" dirty="0"/>
              <a:t>: </a:t>
            </a:r>
          </a:p>
          <a:p>
            <a:pPr marL="285750" indent="-285750">
              <a:buFont typeface="Arial" panose="020B0604020202020204" pitchFamily="34" charset="0"/>
              <a:buChar char="•"/>
            </a:pPr>
            <a:r>
              <a:rPr lang="pl-PL" dirty="0"/>
              <a:t>Stal nierdzewna </a:t>
            </a:r>
            <a:r>
              <a:rPr lang="en-US" dirty="0"/>
              <a:t>S30400</a:t>
            </a:r>
            <a:r>
              <a:rPr lang="pl-PL" dirty="0"/>
              <a:t>,</a:t>
            </a:r>
            <a:endParaRPr lang="en-US" dirty="0"/>
          </a:p>
          <a:p>
            <a:pPr marL="285750" indent="-285750">
              <a:buFont typeface="Arial" panose="020B0604020202020204" pitchFamily="34" charset="0"/>
              <a:buChar char="•"/>
            </a:pPr>
            <a:r>
              <a:rPr lang="pl-PL" dirty="0"/>
              <a:t>Wymiary</a:t>
            </a:r>
            <a:r>
              <a:rPr lang="en-US" dirty="0"/>
              <a:t>: 280 × 96</a:t>
            </a:r>
            <a:r>
              <a:rPr lang="pl-PL" dirty="0"/>
              <a:t> </a:t>
            </a:r>
            <a:r>
              <a:rPr lang="en-US" dirty="0"/>
              <a:t>m</a:t>
            </a:r>
            <a:r>
              <a:rPr lang="pl-PL" dirty="0"/>
              <a:t>,</a:t>
            </a:r>
            <a:endParaRPr lang="en-US" dirty="0"/>
          </a:p>
          <a:p>
            <a:pPr marL="285750" indent="-285750">
              <a:buFont typeface="Arial" panose="020B0604020202020204" pitchFamily="34" charset="0"/>
              <a:buChar char="•"/>
            </a:pPr>
            <a:r>
              <a:rPr lang="pl-PL" dirty="0"/>
              <a:t>Pokrywa powierzchnię </a:t>
            </a:r>
            <a:r>
              <a:rPr lang="en-US" dirty="0"/>
              <a:t>23</a:t>
            </a:r>
            <a:r>
              <a:rPr lang="pl-PL" dirty="0"/>
              <a:t> </a:t>
            </a:r>
            <a:r>
              <a:rPr lang="en-US" dirty="0"/>
              <a:t>000</a:t>
            </a:r>
            <a:r>
              <a:rPr lang="pl-PL" dirty="0"/>
              <a:t> </a:t>
            </a:r>
            <a:r>
              <a:rPr lang="en-US" dirty="0"/>
              <a:t>m</a:t>
            </a:r>
            <a:r>
              <a:rPr lang="en-US" baseline="30000" dirty="0"/>
              <a:t>2</a:t>
            </a:r>
            <a:r>
              <a:rPr lang="pl-PL" dirty="0"/>
              <a:t>, grubość blachy </a:t>
            </a:r>
            <a:r>
              <a:rPr lang="en-US" dirty="0"/>
              <a:t>0</a:t>
            </a:r>
            <a:r>
              <a:rPr lang="pl-PL" dirty="0"/>
              <a:t>,</a:t>
            </a:r>
            <a:r>
              <a:rPr lang="en-US" dirty="0"/>
              <a:t>6</a:t>
            </a:r>
            <a:r>
              <a:rPr lang="pl-PL" dirty="0"/>
              <a:t> </a:t>
            </a:r>
            <a:r>
              <a:rPr lang="en-US" dirty="0"/>
              <a:t>mm </a:t>
            </a:r>
            <a:r>
              <a:rPr lang="pl-PL" dirty="0"/>
              <a:t>o wadze ok.</a:t>
            </a:r>
            <a:r>
              <a:rPr lang="en-US" dirty="0"/>
              <a:t> 136 </a:t>
            </a:r>
            <a:r>
              <a:rPr lang="pl-PL" dirty="0"/>
              <a:t>ton</a:t>
            </a:r>
            <a:r>
              <a:rPr lang="en-US" dirty="0"/>
              <a:t>.</a:t>
            </a:r>
            <a:endParaRPr lang="de-DE" dirty="0"/>
          </a:p>
        </p:txBody>
      </p:sp>
      <p:pic>
        <p:nvPicPr>
          <p:cNvPr id="10" name="Picture 9" descr="leed gold Amonix Receives LEED Certification">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20028797">
            <a:off x="2061233" y="942470"/>
            <a:ext cx="1448069" cy="1358957"/>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2"/>
          </p:nvPr>
        </p:nvSpPr>
        <p:spPr/>
        <p:txBody>
          <a:bodyPr/>
          <a:lstStyle/>
          <a:p>
            <a:fld id="{BF73EC7F-79ED-4C17-9829-92AE53B2AB65}" type="slidenum">
              <a:rPr lang="fr-BE" smtClean="0"/>
              <a:t>22</a:t>
            </a:fld>
            <a:endParaRPr lang="fr-BE"/>
          </a:p>
        </p:txBody>
      </p:sp>
    </p:spTree>
    <p:extLst>
      <p:ext uri="{BB962C8B-B14F-4D97-AF65-F5344CB8AC3E}">
        <p14:creationId xmlns:p14="http://schemas.microsoft.com/office/powerpoint/2010/main" val="28104341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79512" y="274638"/>
            <a:ext cx="8507288" cy="1143000"/>
          </a:xfrm>
        </p:spPr>
        <p:txBody>
          <a:bodyPr>
            <a:noAutofit/>
          </a:bodyPr>
          <a:lstStyle/>
          <a:p>
            <a:r>
              <a:rPr lang="pl-PL" sz="3600" dirty="0"/>
              <a:t>Proekologiczny budynek z użyciem stali nierdzewnych</a:t>
            </a:r>
            <a:r>
              <a:rPr lang="en-US" sz="3600" dirty="0"/>
              <a:t>: </a:t>
            </a:r>
            <a:r>
              <a:rPr lang="pl-PL" sz="3600" dirty="0"/>
              <a:t>złoty poziom certyfikacji </a:t>
            </a:r>
            <a:r>
              <a:rPr lang="en-US" sz="3600" dirty="0"/>
              <a:t>LEED</a:t>
            </a:r>
            <a:endParaRPr lang="fr-BE" sz="3600" dirty="0"/>
          </a:p>
        </p:txBody>
      </p:sp>
      <p:sp>
        <p:nvSpPr>
          <p:cNvPr id="8" name="Content Placeholder 7"/>
          <p:cNvSpPr>
            <a:spLocks noGrp="1"/>
          </p:cNvSpPr>
          <p:nvPr>
            <p:ph idx="1"/>
          </p:nvPr>
        </p:nvSpPr>
        <p:spPr/>
        <p:txBody>
          <a:bodyPr>
            <a:normAutofit lnSpcReduction="10000"/>
          </a:bodyPr>
          <a:lstStyle/>
          <a:p>
            <a:pPr marL="0" indent="0" algn="just">
              <a:buNone/>
            </a:pPr>
            <a:r>
              <a:rPr lang="pl-PL" dirty="0"/>
              <a:t>Złoty poziom certyfikacji </a:t>
            </a:r>
            <a:r>
              <a:rPr lang="en-US" b="1" dirty="0"/>
              <a:t>LEED</a:t>
            </a:r>
            <a:r>
              <a:rPr lang="en-US" dirty="0"/>
              <a:t> (Leadership in Energy and Environment Design) </a:t>
            </a:r>
            <a:r>
              <a:rPr lang="pl-PL" dirty="0"/>
              <a:t>uwzględnia</a:t>
            </a:r>
            <a:r>
              <a:rPr lang="en-US" dirty="0"/>
              <a:t>:</a:t>
            </a:r>
          </a:p>
          <a:p>
            <a:pPr lvl="1" algn="just"/>
            <a:r>
              <a:rPr lang="pl-PL" dirty="0"/>
              <a:t>rekultywację obszarów poprzemysłowych w centrum,</a:t>
            </a:r>
          </a:p>
          <a:p>
            <a:pPr lvl="1" algn="just"/>
            <a:r>
              <a:rPr lang="pl-PL" dirty="0"/>
              <a:t>dostosowanie do alternatywnego transportu,</a:t>
            </a:r>
          </a:p>
          <a:p>
            <a:pPr lvl="1" algn="just"/>
            <a:r>
              <a:rPr lang="pl-PL" dirty="0"/>
              <a:t>zmniejszone zużycie wody,</a:t>
            </a:r>
          </a:p>
          <a:p>
            <a:pPr lvl="1" algn="just"/>
            <a:r>
              <a:rPr lang="pl-PL" dirty="0"/>
              <a:t>wydajną charakterystykę energetyczną,</a:t>
            </a:r>
          </a:p>
          <a:p>
            <a:pPr lvl="1" algn="just"/>
            <a:r>
              <a:rPr lang="pl-PL" dirty="0"/>
              <a:t>zastosowanie materiałów nie emitujących toksyn lub emitujących ich niewielkie ilości,</a:t>
            </a:r>
          </a:p>
          <a:p>
            <a:pPr lvl="1" algn="just"/>
            <a:r>
              <a:rPr lang="pl-PL" dirty="0"/>
              <a:t>innowacyjny projekt.</a:t>
            </a:r>
            <a:endParaRPr lang="de-DE" dirty="0"/>
          </a:p>
        </p:txBody>
      </p:sp>
      <p:sp>
        <p:nvSpPr>
          <p:cNvPr id="2" name="Slide Number Placeholder 1"/>
          <p:cNvSpPr>
            <a:spLocks noGrp="1"/>
          </p:cNvSpPr>
          <p:nvPr>
            <p:ph type="sldNum" sz="quarter" idx="12"/>
          </p:nvPr>
        </p:nvSpPr>
        <p:spPr/>
        <p:txBody>
          <a:bodyPr/>
          <a:lstStyle/>
          <a:p>
            <a:fld id="{BF73EC7F-79ED-4C17-9829-92AE53B2AB65}" type="slidenum">
              <a:rPr lang="fr-BE" smtClean="0"/>
              <a:t>23</a:t>
            </a:fld>
            <a:endParaRPr lang="fr-BE"/>
          </a:p>
        </p:txBody>
      </p:sp>
    </p:spTree>
    <p:extLst>
      <p:ext uri="{BB962C8B-B14F-4D97-AF65-F5344CB8AC3E}">
        <p14:creationId xmlns:p14="http://schemas.microsoft.com/office/powerpoint/2010/main" val="21307560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0080" y="4509120"/>
            <a:ext cx="8244408" cy="792088"/>
          </a:xfrm>
        </p:spPr>
        <p:txBody>
          <a:bodyPr>
            <a:normAutofit fontScale="90000"/>
          </a:bodyPr>
          <a:lstStyle/>
          <a:p>
            <a:br>
              <a:rPr lang="pl-PL" dirty="0"/>
            </a:br>
            <a:r>
              <a:rPr lang="pl-PL" dirty="0"/>
              <a:t>Proekologiczne budownictwo lądowe i wodne z użyciem stali nierdzewnych</a:t>
            </a:r>
            <a:br>
              <a:rPr lang="pl-PL" dirty="0"/>
            </a:br>
            <a:r>
              <a:rPr lang="pl-PL" dirty="0"/>
              <a:t>Molo w </a:t>
            </a:r>
            <a:r>
              <a:rPr lang="en-US" dirty="0" err="1"/>
              <a:t>Progreso</a:t>
            </a:r>
            <a:r>
              <a:rPr lang="en-US" dirty="0"/>
              <a:t> </a:t>
            </a:r>
            <a:r>
              <a:rPr lang="en-US" baseline="30000" dirty="0"/>
              <a:t>27</a:t>
            </a:r>
            <a:endParaRPr lang="fr-BE" baseline="30000" dirty="0"/>
          </a:p>
        </p:txBody>
      </p:sp>
      <p:sp>
        <p:nvSpPr>
          <p:cNvPr id="7" name="Text Placeholder 6"/>
          <p:cNvSpPr>
            <a:spLocks noGrp="1"/>
          </p:cNvSpPr>
          <p:nvPr>
            <p:ph type="body" sz="half" idx="2"/>
          </p:nvPr>
        </p:nvSpPr>
        <p:spPr>
          <a:xfrm>
            <a:off x="827584" y="5367338"/>
            <a:ext cx="7056784" cy="804862"/>
          </a:xfrm>
        </p:spPr>
        <p:txBody>
          <a:bodyPr>
            <a:normAutofit/>
          </a:bodyPr>
          <a:lstStyle/>
          <a:p>
            <a:pPr algn="just"/>
            <a:r>
              <a:rPr lang="pl-PL" dirty="0"/>
              <a:t>W </a:t>
            </a:r>
            <a:r>
              <a:rPr lang="pl-PL" dirty="0" err="1"/>
              <a:t>Progreso</a:t>
            </a:r>
            <a:r>
              <a:rPr lang="pl-PL" dirty="0"/>
              <a:t>, Meksyk, wybudowano molo w 1970 roku. Środowisko morskie spowodowało korozję stalowych prętów zbrojeniowych, w efekcie czego molo uległo zniszczeniu.</a:t>
            </a:r>
          </a:p>
        </p:txBody>
      </p:sp>
      <p:pic>
        <p:nvPicPr>
          <p:cNvPr id="8" name="Picture 2"/>
          <p:cNvPicPr>
            <a:picLocks noGrp="1" noChangeAspect="1" noChangeArrowheads="1"/>
          </p:cNvPicPr>
          <p:nvPr>
            <p:ph type="pic" idx="1"/>
          </p:nvPr>
        </p:nvPicPr>
        <p:blipFill rotWithShape="1">
          <a:blip r:embed="rId3" cstate="print">
            <a:extLst>
              <a:ext uri="{28A0092B-C50C-407E-A947-70E740481C1C}">
                <a14:useLocalDpi xmlns:a14="http://schemas.microsoft.com/office/drawing/2010/main" val="0"/>
              </a:ext>
            </a:extLst>
          </a:blip>
          <a:srcRect l="16896" t="14141" r="17765" b="38906"/>
          <a:stretch/>
        </p:blipFill>
        <p:spPr bwMode="auto">
          <a:xfrm>
            <a:off x="1821904" y="2505074"/>
            <a:ext cx="5486400" cy="1932038"/>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3" name="Slide Number Placeholder 2"/>
          <p:cNvSpPr>
            <a:spLocks noGrp="1"/>
          </p:cNvSpPr>
          <p:nvPr>
            <p:ph type="sldNum" sz="quarter" idx="12"/>
          </p:nvPr>
        </p:nvSpPr>
        <p:spPr/>
        <p:txBody>
          <a:bodyPr/>
          <a:lstStyle/>
          <a:p>
            <a:fld id="{BF73EC7F-79ED-4C17-9829-92AE53B2AB65}" type="slidenum">
              <a:rPr lang="fr-BE" smtClean="0"/>
              <a:t>24</a:t>
            </a:fld>
            <a:endParaRPr lang="fr-BE"/>
          </a:p>
        </p:txBody>
      </p:sp>
    </p:spTree>
    <p:extLst>
      <p:ext uri="{BB962C8B-B14F-4D97-AF65-F5344CB8AC3E}">
        <p14:creationId xmlns:p14="http://schemas.microsoft.com/office/powerpoint/2010/main" val="126166714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half" idx="2"/>
          </p:nvPr>
        </p:nvSpPr>
        <p:spPr>
          <a:xfrm>
            <a:off x="755576" y="5367338"/>
            <a:ext cx="7272808" cy="804862"/>
          </a:xfrm>
        </p:spPr>
        <p:txBody>
          <a:bodyPr>
            <a:normAutofit/>
          </a:bodyPr>
          <a:lstStyle/>
          <a:p>
            <a:pPr algn="just"/>
            <a:r>
              <a:rPr lang="pl-PL" dirty="0"/>
              <a:t>Kolejne molo zbudowano w sąsiedztwie w latach 1937 – 1941 z zastosowaniem zbrojenia ze stali nierdzewnej.</a:t>
            </a:r>
          </a:p>
        </p:txBody>
      </p:sp>
      <p:pic>
        <p:nvPicPr>
          <p:cNvPr id="9" name="Picture 2"/>
          <p:cNvPicPr>
            <a:picLocks noGrp="1" noChangeAspect="1" noChangeArrowheads="1"/>
          </p:cNvPicPr>
          <p:nvPr>
            <p:ph type="pic" idx="1"/>
          </p:nvPr>
        </p:nvPicPr>
        <p:blipFill rotWithShape="1">
          <a:blip r:embed="rId3" cstate="print">
            <a:extLst>
              <a:ext uri="{28A0092B-C50C-407E-A947-70E740481C1C}">
                <a14:useLocalDpi xmlns:a14="http://schemas.microsoft.com/office/drawing/2010/main" val="0"/>
              </a:ext>
            </a:extLst>
          </a:blip>
          <a:srcRect l="7077" t="25968" r="7077" b="27078"/>
          <a:stretch/>
        </p:blipFill>
        <p:spPr bwMode="auto">
          <a:xfrm>
            <a:off x="1821904" y="2492896"/>
            <a:ext cx="5486400" cy="1932039"/>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3" name="Slide Number Placeholder 2"/>
          <p:cNvSpPr>
            <a:spLocks noGrp="1"/>
          </p:cNvSpPr>
          <p:nvPr>
            <p:ph type="sldNum" sz="quarter" idx="12"/>
          </p:nvPr>
        </p:nvSpPr>
        <p:spPr/>
        <p:txBody>
          <a:bodyPr/>
          <a:lstStyle/>
          <a:p>
            <a:fld id="{BF73EC7F-79ED-4C17-9829-92AE53B2AB65}" type="slidenum">
              <a:rPr lang="fr-BE" smtClean="0"/>
              <a:t>25</a:t>
            </a:fld>
            <a:endParaRPr lang="fr-BE"/>
          </a:p>
        </p:txBody>
      </p:sp>
      <p:sp>
        <p:nvSpPr>
          <p:cNvPr id="8" name="Title 1"/>
          <p:cNvSpPr>
            <a:spLocks noGrp="1"/>
          </p:cNvSpPr>
          <p:nvPr>
            <p:ph type="title"/>
          </p:nvPr>
        </p:nvSpPr>
        <p:spPr>
          <a:xfrm>
            <a:off x="720080" y="4509120"/>
            <a:ext cx="8244408" cy="792088"/>
          </a:xfrm>
        </p:spPr>
        <p:txBody>
          <a:bodyPr>
            <a:normAutofit fontScale="90000"/>
          </a:bodyPr>
          <a:lstStyle/>
          <a:p>
            <a:br>
              <a:rPr lang="pl-PL" dirty="0"/>
            </a:br>
            <a:r>
              <a:rPr lang="pl-PL" dirty="0"/>
              <a:t>Proekologiczne budownictwo lądowe i wodne z użyciem stali nierdzewnych</a:t>
            </a:r>
            <a:br>
              <a:rPr lang="pl-PL" dirty="0"/>
            </a:br>
            <a:r>
              <a:rPr lang="pl-PL" dirty="0"/>
              <a:t>Molo w </a:t>
            </a:r>
            <a:r>
              <a:rPr lang="en-US" dirty="0"/>
              <a:t>Progreso </a:t>
            </a:r>
            <a:endParaRPr lang="fr-BE" dirty="0"/>
          </a:p>
        </p:txBody>
      </p:sp>
    </p:spTree>
    <p:extLst>
      <p:ext uri="{BB962C8B-B14F-4D97-AF65-F5344CB8AC3E}">
        <p14:creationId xmlns:p14="http://schemas.microsoft.com/office/powerpoint/2010/main" val="252911209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half" idx="2"/>
          </p:nvPr>
        </p:nvSpPr>
        <p:spPr>
          <a:xfrm>
            <a:off x="827584" y="5367338"/>
            <a:ext cx="6451104" cy="804862"/>
          </a:xfrm>
        </p:spPr>
        <p:txBody>
          <a:bodyPr/>
          <a:lstStyle/>
          <a:p>
            <a:pPr algn="just"/>
            <a:r>
              <a:rPr lang="pl-PL" dirty="0"/>
              <a:t>Od tego czasu nie wymaga ono konserwacji i wciąż pozostaje w idealnym stanie.</a:t>
            </a:r>
          </a:p>
        </p:txBody>
      </p:sp>
      <p:pic>
        <p:nvPicPr>
          <p:cNvPr id="10" name="Picture 2"/>
          <p:cNvPicPr preferRelativeResize="0">
            <a:picLocks noGrp="1" noChangeArrowheads="1"/>
          </p:cNvPicPr>
          <p:nvPr>
            <p:ph type="pic" idx="1"/>
          </p:nvPr>
        </p:nvPicPr>
        <p:blipFill rotWithShape="1">
          <a:blip r:embed="rId3" cstate="print">
            <a:extLst>
              <a:ext uri="{28A0092B-C50C-407E-A947-70E740481C1C}">
                <a14:useLocalDpi xmlns:a14="http://schemas.microsoft.com/office/drawing/2010/main" val="0"/>
              </a:ext>
            </a:extLst>
          </a:blip>
          <a:srcRect/>
          <a:stretch/>
        </p:blipFill>
        <p:spPr bwMode="auto">
          <a:xfrm>
            <a:off x="1821904" y="2492896"/>
            <a:ext cx="5486400" cy="19332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3" name="Slide Number Placeholder 2"/>
          <p:cNvSpPr>
            <a:spLocks noGrp="1"/>
          </p:cNvSpPr>
          <p:nvPr>
            <p:ph type="sldNum" sz="quarter" idx="12"/>
          </p:nvPr>
        </p:nvSpPr>
        <p:spPr/>
        <p:txBody>
          <a:bodyPr/>
          <a:lstStyle/>
          <a:p>
            <a:fld id="{BF73EC7F-79ED-4C17-9829-92AE53B2AB65}" type="slidenum">
              <a:rPr lang="fr-BE" smtClean="0"/>
              <a:t>26</a:t>
            </a:fld>
            <a:endParaRPr lang="fr-BE"/>
          </a:p>
        </p:txBody>
      </p:sp>
      <p:sp>
        <p:nvSpPr>
          <p:cNvPr id="8" name="Title 1"/>
          <p:cNvSpPr>
            <a:spLocks noGrp="1"/>
          </p:cNvSpPr>
          <p:nvPr>
            <p:ph type="title"/>
          </p:nvPr>
        </p:nvSpPr>
        <p:spPr>
          <a:xfrm>
            <a:off x="720080" y="4509120"/>
            <a:ext cx="8244408" cy="792088"/>
          </a:xfrm>
        </p:spPr>
        <p:txBody>
          <a:bodyPr>
            <a:normAutofit fontScale="90000"/>
          </a:bodyPr>
          <a:lstStyle/>
          <a:p>
            <a:br>
              <a:rPr lang="pl-PL" dirty="0"/>
            </a:br>
            <a:r>
              <a:rPr lang="pl-PL" dirty="0"/>
              <a:t>Proekologiczne budownictwo lądowe i wodne z użyciem stali nierdzewnych</a:t>
            </a:r>
            <a:br>
              <a:rPr lang="pl-PL" dirty="0"/>
            </a:br>
            <a:r>
              <a:rPr lang="pl-PL" dirty="0"/>
              <a:t>Molo w </a:t>
            </a:r>
            <a:r>
              <a:rPr lang="en-US" dirty="0"/>
              <a:t>Progreso </a:t>
            </a:r>
            <a:endParaRPr lang="fr-BE" dirty="0"/>
          </a:p>
        </p:txBody>
      </p:sp>
    </p:spTree>
    <p:extLst>
      <p:ext uri="{BB962C8B-B14F-4D97-AF65-F5344CB8AC3E}">
        <p14:creationId xmlns:p14="http://schemas.microsoft.com/office/powerpoint/2010/main" val="50442555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 </a:t>
            </a:r>
            <a:r>
              <a:rPr lang="pl-PL" dirty="0"/>
              <a:t>Aspekty społeczne</a:t>
            </a:r>
            <a:endParaRPr lang="fr-BE" dirty="0"/>
          </a:p>
        </p:txBody>
      </p:sp>
      <p:sp>
        <p:nvSpPr>
          <p:cNvPr id="5" name="Content Placeholder 4"/>
          <p:cNvSpPr>
            <a:spLocks noGrp="1"/>
          </p:cNvSpPr>
          <p:nvPr>
            <p:ph idx="1"/>
          </p:nvPr>
        </p:nvSpPr>
        <p:spPr/>
        <p:txBody>
          <a:bodyPr>
            <a:normAutofit fontScale="70000" lnSpcReduction="20000"/>
          </a:bodyPr>
          <a:lstStyle/>
          <a:p>
            <a:pPr marL="0" indent="0" algn="just">
              <a:buNone/>
            </a:pPr>
            <a:r>
              <a:rPr lang="pl-PL" dirty="0"/>
              <a:t>Zrównoważony materiał nie szkodzi ludziom, którzy go produkują ani  ludziom w trakcie jego użytkowania, recyklingu </a:t>
            </a:r>
            <a:r>
              <a:rPr lang="pl-PL"/>
              <a:t>i utylizacji</a:t>
            </a:r>
            <a:r>
              <a:rPr lang="pl-PL" dirty="0"/>
              <a:t>.</a:t>
            </a:r>
          </a:p>
          <a:p>
            <a:pPr marL="0" indent="0" algn="just">
              <a:buNone/>
            </a:pPr>
            <a:endParaRPr lang="en-US" dirty="0"/>
          </a:p>
          <a:p>
            <a:pPr algn="just"/>
            <a:r>
              <a:rPr lang="pl-PL" dirty="0"/>
              <a:t>Stal nierdzewna nie jest szkodliwa zarówno podczas jej wytwarzania jak i użytkowania. Z tego powodu jest podstawowym materiałem dla zastosowań medycznych, w przemyśle spożywczym, przetwórstwie, sprzęcie domowym oraz meblach dla gastronomii.   </a:t>
            </a:r>
          </a:p>
          <a:p>
            <a:pPr algn="just"/>
            <a:endParaRPr lang="pl-PL" dirty="0"/>
          </a:p>
          <a:p>
            <a:pPr algn="just"/>
            <a:r>
              <a:rPr lang="pl-PL" dirty="0"/>
              <a:t>Bezpieczne, bezwypadkowe i zdrowe miejsce pracy osób zatrudnionych jest priorytetem dla przemysłu stali nierdzewnych.</a:t>
            </a:r>
            <a:endParaRPr lang="en-US" dirty="0"/>
          </a:p>
          <a:p>
            <a:pPr algn="just"/>
            <a:endParaRPr lang="pl-PL" dirty="0"/>
          </a:p>
          <a:p>
            <a:pPr algn="just"/>
            <a:r>
              <a:rPr lang="pl-PL" dirty="0"/>
              <a:t>Stal nierdzewna polepsza także jakość życia umożliwiając postęp techniczny. Na przykład instalacje, które dostarczają czystą wodę pitną, żywność i leki nie byłyby tak higieniczne i efektywne, gdyby nie były wykonane ze stali nierdzewnych.</a:t>
            </a:r>
          </a:p>
        </p:txBody>
      </p:sp>
      <p:sp>
        <p:nvSpPr>
          <p:cNvPr id="3" name="Slide Number Placeholder 2"/>
          <p:cNvSpPr>
            <a:spLocks noGrp="1"/>
          </p:cNvSpPr>
          <p:nvPr>
            <p:ph type="sldNum" sz="quarter" idx="12"/>
          </p:nvPr>
        </p:nvSpPr>
        <p:spPr/>
        <p:txBody>
          <a:bodyPr/>
          <a:lstStyle/>
          <a:p>
            <a:fld id="{BF73EC7F-79ED-4C17-9829-92AE53B2AB65}" type="slidenum">
              <a:rPr lang="fr-BE" smtClean="0"/>
              <a:t>27</a:t>
            </a:fld>
            <a:endParaRPr lang="fr-BE"/>
          </a:p>
        </p:txBody>
      </p:sp>
    </p:spTree>
    <p:extLst>
      <p:ext uri="{BB962C8B-B14F-4D97-AF65-F5344CB8AC3E}">
        <p14:creationId xmlns:p14="http://schemas.microsoft.com/office/powerpoint/2010/main" val="99364957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dirty="0"/>
              <a:t>3. </a:t>
            </a:r>
            <a:r>
              <a:rPr lang="pl-PL" dirty="0"/>
              <a:t>Aspekty gospodarcze</a:t>
            </a:r>
            <a:endParaRPr lang="fr-BE" dirty="0"/>
          </a:p>
        </p:txBody>
      </p:sp>
      <p:grpSp>
        <p:nvGrpSpPr>
          <p:cNvPr id="11" name="Group 10"/>
          <p:cNvGrpSpPr>
            <a:grpSpLocks noChangeAspect="1"/>
          </p:cNvGrpSpPr>
          <p:nvPr/>
        </p:nvGrpSpPr>
        <p:grpSpPr>
          <a:xfrm>
            <a:off x="1907704" y="1412776"/>
            <a:ext cx="5256000" cy="5256000"/>
            <a:chOff x="827584" y="548680"/>
            <a:chExt cx="4320000" cy="4320000"/>
          </a:xfrm>
        </p:grpSpPr>
        <p:sp>
          <p:nvSpPr>
            <p:cNvPr id="5" name="Oval 4"/>
            <p:cNvSpPr/>
            <p:nvPr/>
          </p:nvSpPr>
          <p:spPr>
            <a:xfrm>
              <a:off x="827584" y="548680"/>
              <a:ext cx="4320000" cy="4320000"/>
            </a:xfrm>
            <a:prstGeom prst="ellipse">
              <a:avLst/>
            </a:prstGeom>
            <a:solidFill>
              <a:srgbClr val="78A5D8"/>
            </a:solidFill>
            <a:ln>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6" name="Oval 5"/>
            <p:cNvSpPr/>
            <p:nvPr/>
          </p:nvSpPr>
          <p:spPr>
            <a:xfrm>
              <a:off x="2267744" y="620688"/>
              <a:ext cx="1512000" cy="151200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fr-BE" sz="2000" dirty="0">
                  <a:solidFill>
                    <a:schemeClr val="bg1"/>
                  </a:solidFill>
                </a:rPr>
                <a:t>300,000</a:t>
              </a:r>
            </a:p>
            <a:p>
              <a:pPr algn="ctr"/>
              <a:r>
                <a:rPr lang="pl-PL" sz="1200" dirty="0">
                  <a:solidFill>
                    <a:schemeClr val="bg1"/>
                  </a:solidFill>
                </a:rPr>
                <a:t>ludzi zatrudnionych bezpośrednio lub pośrednio w przemyśle stali nierdzewnych na świecie</a:t>
              </a:r>
              <a:endParaRPr lang="fr-BE" dirty="0">
                <a:solidFill>
                  <a:schemeClr val="bg1"/>
                </a:solidFill>
              </a:endParaRPr>
            </a:p>
          </p:txBody>
        </p:sp>
        <p:sp>
          <p:nvSpPr>
            <p:cNvPr id="7" name="Oval 6"/>
            <p:cNvSpPr/>
            <p:nvPr/>
          </p:nvSpPr>
          <p:spPr>
            <a:xfrm>
              <a:off x="971744" y="1690803"/>
              <a:ext cx="1368000" cy="1368000"/>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lIns="46800" rIns="46800" rtlCol="0" anchor="ctr"/>
            <a:lstStyle/>
            <a:p>
              <a:pPr algn="ctr"/>
              <a:r>
                <a:rPr lang="fr-BE" dirty="0"/>
                <a:t>US$130 </a:t>
              </a:r>
              <a:r>
                <a:rPr lang="pl-PL" dirty="0">
                  <a:solidFill>
                    <a:schemeClr val="bg1"/>
                  </a:solidFill>
                </a:rPr>
                <a:t>miliardów</a:t>
              </a:r>
              <a:endParaRPr lang="fr-BE" dirty="0">
                <a:solidFill>
                  <a:schemeClr val="bg1"/>
                </a:solidFill>
              </a:endParaRPr>
            </a:p>
            <a:p>
              <a:pPr algn="ctr"/>
              <a:r>
                <a:rPr lang="pl-PL" sz="1200" dirty="0"/>
                <a:t>globalny obrót przemysłu stali nierdzewnych</a:t>
              </a:r>
              <a:r>
                <a:rPr lang="fr-BE" sz="1200" dirty="0"/>
                <a:t>, 2010</a:t>
              </a:r>
            </a:p>
          </p:txBody>
        </p:sp>
        <p:sp>
          <p:nvSpPr>
            <p:cNvPr id="8" name="Oval 7"/>
            <p:cNvSpPr/>
            <p:nvPr/>
          </p:nvSpPr>
          <p:spPr>
            <a:xfrm>
              <a:off x="3780048" y="1772952"/>
              <a:ext cx="1224000" cy="1224000"/>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lIns="46800" rIns="46800" rtlCol="0" anchor="ctr"/>
            <a:lstStyle/>
            <a:p>
              <a:pPr algn="ctr"/>
              <a:r>
                <a:rPr lang="fr-BE" sz="2000" dirty="0"/>
                <a:t>6%</a:t>
              </a:r>
              <a:r>
                <a:rPr lang="fr-BE" sz="1200" dirty="0"/>
                <a:t> </a:t>
              </a:r>
              <a:r>
                <a:rPr lang="pl-PL" sz="1200" dirty="0"/>
                <a:t>średni wzrost produkcji każdego roku od 1</a:t>
              </a:r>
              <a:r>
                <a:rPr lang="fr-BE" sz="1200" dirty="0"/>
                <a:t>970</a:t>
              </a:r>
            </a:p>
          </p:txBody>
        </p:sp>
        <p:sp>
          <p:nvSpPr>
            <p:cNvPr id="9" name="Oval 8"/>
            <p:cNvSpPr/>
            <p:nvPr/>
          </p:nvSpPr>
          <p:spPr>
            <a:xfrm>
              <a:off x="1619744" y="3321088"/>
              <a:ext cx="900000" cy="900000"/>
            </a:xfrm>
            <a:prstGeom prst="ellipse">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lIns="46800" rIns="46800" rtlCol="0" anchor="ctr"/>
            <a:lstStyle/>
            <a:p>
              <a:pPr algn="ctr"/>
              <a:r>
                <a:rPr lang="fr-BE" dirty="0"/>
                <a:t>100%</a:t>
              </a:r>
            </a:p>
            <a:p>
              <a:pPr algn="ctr"/>
              <a:r>
                <a:rPr lang="pl-PL" sz="1100" dirty="0"/>
                <a:t>zawsze nadaje się do recyklingu</a:t>
              </a:r>
              <a:endParaRPr lang="fr-BE" sz="1100" dirty="0"/>
            </a:p>
          </p:txBody>
        </p:sp>
        <p:sp>
          <p:nvSpPr>
            <p:cNvPr id="10" name="Oval 9"/>
            <p:cNvSpPr/>
            <p:nvPr/>
          </p:nvSpPr>
          <p:spPr>
            <a:xfrm>
              <a:off x="2951960" y="3212976"/>
              <a:ext cx="1260000" cy="1260000"/>
            </a:xfrm>
            <a:prstGeom prst="ellipse">
              <a:avLst/>
            </a:prstGeom>
            <a:solidFill>
              <a:srgbClr val="CC0000"/>
            </a:solidFill>
            <a:ln>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lIns="46800" rIns="46800" rtlCol="0" anchor="ctr"/>
            <a:lstStyle/>
            <a:p>
              <a:pPr algn="ctr"/>
              <a:r>
                <a:rPr lang="fr-BE" sz="1600" dirty="0"/>
                <a:t>30 </a:t>
              </a:r>
              <a:r>
                <a:rPr lang="pl-PL" sz="1600" dirty="0"/>
                <a:t>milionów ton </a:t>
              </a:r>
              <a:r>
                <a:rPr lang="pl-PL" sz="1200" dirty="0"/>
                <a:t>wyproduko-wanych stali nierdzewnych w </a:t>
              </a:r>
              <a:r>
                <a:rPr lang="fr-BE" sz="1200" dirty="0"/>
                <a:t>2010</a:t>
              </a:r>
            </a:p>
          </p:txBody>
        </p:sp>
      </p:grpSp>
      <p:sp>
        <p:nvSpPr>
          <p:cNvPr id="3" name="Slide Number Placeholder 2"/>
          <p:cNvSpPr>
            <a:spLocks noGrp="1"/>
          </p:cNvSpPr>
          <p:nvPr>
            <p:ph type="sldNum" sz="quarter" idx="12"/>
          </p:nvPr>
        </p:nvSpPr>
        <p:spPr/>
        <p:txBody>
          <a:bodyPr/>
          <a:lstStyle/>
          <a:p>
            <a:fld id="{BF73EC7F-79ED-4C17-9829-92AE53B2AB65}" type="slidenum">
              <a:rPr lang="fr-BE" smtClean="0"/>
              <a:t>28</a:t>
            </a:fld>
            <a:endParaRPr lang="fr-BE"/>
          </a:p>
        </p:txBody>
      </p:sp>
    </p:spTree>
    <p:extLst>
      <p:ext uri="{BB962C8B-B14F-4D97-AF65-F5344CB8AC3E}">
        <p14:creationId xmlns:p14="http://schemas.microsoft.com/office/powerpoint/2010/main" val="161199029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pl-PL" dirty="0"/>
              <a:t>Koszt cyklu życia</a:t>
            </a:r>
            <a:r>
              <a:rPr lang="en-US" dirty="0"/>
              <a:t> (LCC) </a:t>
            </a:r>
            <a:r>
              <a:rPr lang="en-US" baseline="50000" dirty="0"/>
              <a:t>30</a:t>
            </a:r>
            <a:r>
              <a:rPr lang="en-US" dirty="0"/>
              <a:t> </a:t>
            </a:r>
            <a:endParaRPr lang="fr-BE" dirty="0"/>
          </a:p>
        </p:txBody>
      </p:sp>
      <p:sp>
        <p:nvSpPr>
          <p:cNvPr id="3" name="Content Placeholder 2"/>
          <p:cNvSpPr>
            <a:spLocks noGrp="1"/>
          </p:cNvSpPr>
          <p:nvPr>
            <p:ph idx="1"/>
          </p:nvPr>
        </p:nvSpPr>
        <p:spPr>
          <a:xfrm>
            <a:off x="457200" y="1600201"/>
            <a:ext cx="8229600" cy="1108720"/>
          </a:xfrm>
        </p:spPr>
        <p:txBody>
          <a:bodyPr>
            <a:normAutofit fontScale="92500" lnSpcReduction="10000"/>
          </a:bodyPr>
          <a:lstStyle/>
          <a:p>
            <a:r>
              <a:rPr lang="pl-PL" sz="1800" dirty="0"/>
              <a:t>LCC analizuje koszty aktywów w całym ich cyklu życia, przy spełnieniu wymogów (ISO 15686-5).</a:t>
            </a:r>
          </a:p>
          <a:p>
            <a:r>
              <a:rPr lang="pl-PL" sz="1800" dirty="0"/>
              <a:t>LCC jest sumą wszystkich kosztów związanych z produktem</a:t>
            </a:r>
            <a:r>
              <a:rPr lang="pl-PL" sz="1800" dirty="0">
                <a:solidFill>
                  <a:srgbClr val="FF0000"/>
                </a:solidFill>
              </a:rPr>
              <a:t> </a:t>
            </a:r>
            <a:r>
              <a:rPr lang="pl-PL" sz="1800" dirty="0"/>
              <a:t>poniesionych w cyklu jego życia:</a:t>
            </a:r>
          </a:p>
        </p:txBody>
      </p:sp>
      <p:pic>
        <p:nvPicPr>
          <p:cNvPr id="6" name="Grafik 7"/>
          <p:cNvPicPr/>
          <p:nvPr/>
        </p:nvPicPr>
        <p:blipFill rotWithShape="1">
          <a:blip r:embed="rId3" cstate="print">
            <a:extLst>
              <a:ext uri="{28A0092B-C50C-407E-A947-70E740481C1C}">
                <a14:useLocalDpi xmlns:a14="http://schemas.microsoft.com/office/drawing/2010/main" val="0"/>
              </a:ext>
            </a:extLst>
          </a:blip>
          <a:srcRect/>
          <a:stretch/>
        </p:blipFill>
        <p:spPr>
          <a:xfrm>
            <a:off x="2249742" y="2985129"/>
            <a:ext cx="4644516" cy="3756239"/>
          </a:xfrm>
          <a:prstGeom prst="rect">
            <a:avLst/>
          </a:prstGeom>
        </p:spPr>
      </p:pic>
      <p:sp>
        <p:nvSpPr>
          <p:cNvPr id="7" name="Rechteck 8"/>
          <p:cNvSpPr/>
          <p:nvPr/>
        </p:nvSpPr>
        <p:spPr>
          <a:xfrm>
            <a:off x="11654" y="2607295"/>
            <a:ext cx="9144000" cy="461665"/>
          </a:xfrm>
          <a:prstGeom prst="rect">
            <a:avLst/>
          </a:prstGeom>
        </p:spPr>
        <p:txBody>
          <a:bodyPr wrap="square">
            <a:spAutoFit/>
          </a:bodyPr>
          <a:lstStyle/>
          <a:p>
            <a:pPr algn="ctr"/>
            <a:r>
              <a:rPr lang="pl-PL" sz="2400" b="1" dirty="0">
                <a:cs typeface="Arial" pitchFamily="34" charset="0"/>
              </a:rPr>
              <a:t>koncepcja </a:t>
            </a:r>
            <a:r>
              <a:rPr lang="en-US" sz="2400" b="1" dirty="0">
                <a:cs typeface="Arial" pitchFamily="34" charset="0"/>
                <a:sym typeface="Wingdings"/>
              </a:rPr>
              <a:t></a:t>
            </a:r>
            <a:r>
              <a:rPr lang="en-US" sz="2400" b="1" dirty="0">
                <a:cs typeface="Arial" pitchFamily="34" charset="0"/>
              </a:rPr>
              <a:t> </a:t>
            </a:r>
            <a:r>
              <a:rPr lang="pl-PL" sz="2400" b="1" dirty="0">
                <a:cs typeface="Arial" pitchFamily="34" charset="0"/>
              </a:rPr>
              <a:t>budowa </a:t>
            </a:r>
            <a:r>
              <a:rPr lang="en-US" sz="2400" b="1" dirty="0">
                <a:cs typeface="Arial" pitchFamily="34" charset="0"/>
                <a:sym typeface="Wingdings"/>
              </a:rPr>
              <a:t> </a:t>
            </a:r>
            <a:r>
              <a:rPr lang="pl-PL" sz="2400" b="1" dirty="0">
                <a:cs typeface="Arial" pitchFamily="34" charset="0"/>
              </a:rPr>
              <a:t>użytkowanie </a:t>
            </a:r>
            <a:r>
              <a:rPr lang="en-US" sz="2400" b="1" dirty="0">
                <a:cs typeface="Arial" pitchFamily="34" charset="0"/>
                <a:sym typeface="Wingdings"/>
              </a:rPr>
              <a:t></a:t>
            </a:r>
            <a:r>
              <a:rPr lang="en-US" sz="2400" b="1" dirty="0">
                <a:cs typeface="Arial" pitchFamily="34" charset="0"/>
              </a:rPr>
              <a:t> </a:t>
            </a:r>
            <a:r>
              <a:rPr lang="pl-PL" sz="2400" b="1" dirty="0">
                <a:cs typeface="Arial" pitchFamily="34" charset="0"/>
              </a:rPr>
              <a:t>koniec życia produktu</a:t>
            </a:r>
            <a:endParaRPr lang="en-US" sz="2400" b="1" dirty="0">
              <a:cs typeface="Arial" pitchFamily="34" charset="0"/>
            </a:endParaRPr>
          </a:p>
        </p:txBody>
      </p:sp>
      <p:sp>
        <p:nvSpPr>
          <p:cNvPr id="4" name="Slide Number Placeholder 3"/>
          <p:cNvSpPr>
            <a:spLocks noGrp="1"/>
          </p:cNvSpPr>
          <p:nvPr>
            <p:ph type="sldNum" sz="quarter" idx="12"/>
          </p:nvPr>
        </p:nvSpPr>
        <p:spPr/>
        <p:txBody>
          <a:bodyPr/>
          <a:lstStyle/>
          <a:p>
            <a:fld id="{BF73EC7F-79ED-4C17-9829-92AE53B2AB65}" type="slidenum">
              <a:rPr lang="fr-BE" smtClean="0"/>
              <a:t>29</a:t>
            </a:fld>
            <a:endParaRPr lang="fr-BE"/>
          </a:p>
        </p:txBody>
      </p:sp>
      <p:sp>
        <p:nvSpPr>
          <p:cNvPr id="8" name="Rechteck 8"/>
          <p:cNvSpPr/>
          <p:nvPr/>
        </p:nvSpPr>
        <p:spPr>
          <a:xfrm rot="16200000">
            <a:off x="1676871" y="4278288"/>
            <a:ext cx="1440160" cy="461665"/>
          </a:xfrm>
          <a:prstGeom prst="rect">
            <a:avLst/>
          </a:prstGeom>
          <a:solidFill>
            <a:schemeClr val="bg1"/>
          </a:solidFill>
        </p:spPr>
        <p:txBody>
          <a:bodyPr wrap="square">
            <a:spAutoFit/>
          </a:bodyPr>
          <a:lstStyle/>
          <a:p>
            <a:pPr algn="ctr"/>
            <a:r>
              <a:rPr lang="pl-PL" sz="2400" b="1" dirty="0">
                <a:cs typeface="Arial" pitchFamily="34" charset="0"/>
              </a:rPr>
              <a:t>Koszty</a:t>
            </a:r>
            <a:endParaRPr lang="en-US" sz="2400" b="1" dirty="0">
              <a:cs typeface="Arial" pitchFamily="34" charset="0"/>
            </a:endParaRPr>
          </a:p>
        </p:txBody>
      </p:sp>
      <p:sp>
        <p:nvSpPr>
          <p:cNvPr id="9" name="Rechteck 8"/>
          <p:cNvSpPr/>
          <p:nvPr/>
        </p:nvSpPr>
        <p:spPr>
          <a:xfrm>
            <a:off x="3863573" y="6028866"/>
            <a:ext cx="1440160" cy="461665"/>
          </a:xfrm>
          <a:prstGeom prst="rect">
            <a:avLst/>
          </a:prstGeom>
          <a:solidFill>
            <a:schemeClr val="bg1"/>
          </a:solidFill>
        </p:spPr>
        <p:txBody>
          <a:bodyPr wrap="square">
            <a:spAutoFit/>
          </a:bodyPr>
          <a:lstStyle/>
          <a:p>
            <a:pPr algn="ctr"/>
            <a:r>
              <a:rPr lang="pl-PL" sz="2400" b="1" dirty="0">
                <a:cs typeface="Arial" pitchFamily="34" charset="0"/>
              </a:rPr>
              <a:t>Czas</a:t>
            </a:r>
            <a:endParaRPr lang="en-US" sz="2400" b="1" dirty="0">
              <a:cs typeface="Arial" pitchFamily="34" charset="0"/>
            </a:endParaRPr>
          </a:p>
        </p:txBody>
      </p:sp>
      <p:sp>
        <p:nvSpPr>
          <p:cNvPr id="10" name="Rechteck 8"/>
          <p:cNvSpPr/>
          <p:nvPr/>
        </p:nvSpPr>
        <p:spPr>
          <a:xfrm>
            <a:off x="3995936" y="4894421"/>
            <a:ext cx="1368152" cy="338554"/>
          </a:xfrm>
          <a:prstGeom prst="rect">
            <a:avLst/>
          </a:prstGeom>
          <a:solidFill>
            <a:schemeClr val="bg1"/>
          </a:solidFill>
        </p:spPr>
        <p:txBody>
          <a:bodyPr wrap="square">
            <a:spAutoFit/>
          </a:bodyPr>
          <a:lstStyle/>
          <a:p>
            <a:pPr algn="ctr"/>
            <a:r>
              <a:rPr lang="pl-PL" sz="1600" b="1" dirty="0">
                <a:cs typeface="Arial" pitchFamily="34" charset="0"/>
              </a:rPr>
              <a:t>użytkowanie</a:t>
            </a:r>
            <a:endParaRPr lang="en-US" sz="1600" b="1" dirty="0">
              <a:cs typeface="Arial" pitchFamily="34" charset="0"/>
            </a:endParaRPr>
          </a:p>
        </p:txBody>
      </p:sp>
      <p:sp>
        <p:nvSpPr>
          <p:cNvPr id="11" name="Rechteck 8"/>
          <p:cNvSpPr/>
          <p:nvPr/>
        </p:nvSpPr>
        <p:spPr>
          <a:xfrm>
            <a:off x="5591765" y="4005064"/>
            <a:ext cx="1368152" cy="338554"/>
          </a:xfrm>
          <a:prstGeom prst="rect">
            <a:avLst/>
          </a:prstGeom>
          <a:solidFill>
            <a:schemeClr val="bg1"/>
          </a:solidFill>
        </p:spPr>
        <p:txBody>
          <a:bodyPr wrap="square">
            <a:spAutoFit/>
          </a:bodyPr>
          <a:lstStyle/>
          <a:p>
            <a:pPr algn="ctr"/>
            <a:r>
              <a:rPr lang="pl-PL" sz="1600" b="1" dirty="0">
                <a:cs typeface="Arial" pitchFamily="34" charset="0"/>
              </a:rPr>
              <a:t>koniec życia</a:t>
            </a:r>
            <a:endParaRPr lang="en-US" sz="1600" b="1" dirty="0">
              <a:cs typeface="Arial" pitchFamily="34" charset="0"/>
            </a:endParaRPr>
          </a:p>
        </p:txBody>
      </p:sp>
      <p:sp>
        <p:nvSpPr>
          <p:cNvPr id="12" name="Rechteck 8"/>
          <p:cNvSpPr/>
          <p:nvPr/>
        </p:nvSpPr>
        <p:spPr>
          <a:xfrm>
            <a:off x="2843808" y="4725144"/>
            <a:ext cx="936104" cy="338554"/>
          </a:xfrm>
          <a:prstGeom prst="rect">
            <a:avLst/>
          </a:prstGeom>
          <a:solidFill>
            <a:schemeClr val="bg1"/>
          </a:solidFill>
        </p:spPr>
        <p:txBody>
          <a:bodyPr wrap="square">
            <a:spAutoFit/>
          </a:bodyPr>
          <a:lstStyle/>
          <a:p>
            <a:pPr algn="ctr"/>
            <a:r>
              <a:rPr lang="pl-PL" sz="1600" b="1" dirty="0">
                <a:cs typeface="Arial" pitchFamily="34" charset="0"/>
              </a:rPr>
              <a:t>zakup</a:t>
            </a:r>
            <a:endParaRPr lang="en-US" sz="1600" b="1" dirty="0">
              <a:cs typeface="Arial" pitchFamily="34" charset="0"/>
            </a:endParaRPr>
          </a:p>
        </p:txBody>
      </p:sp>
      <p:cxnSp>
        <p:nvCxnSpPr>
          <p:cNvPr id="13" name="Łącznik prosty ze strzałką 12"/>
          <p:cNvCxnSpPr/>
          <p:nvPr/>
        </p:nvCxnSpPr>
        <p:spPr>
          <a:xfrm>
            <a:off x="3311860" y="5063698"/>
            <a:ext cx="0" cy="237510"/>
          </a:xfrm>
          <a:prstGeom prst="straightConnector1">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729151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dirty="0"/>
              <a:t>Definicje</a:t>
            </a:r>
            <a:endParaRPr lang="fr-BE" dirty="0"/>
          </a:p>
        </p:txBody>
      </p:sp>
      <p:sp>
        <p:nvSpPr>
          <p:cNvPr id="3" name="Content Placeholder 2"/>
          <p:cNvSpPr>
            <a:spLocks noGrp="1"/>
          </p:cNvSpPr>
          <p:nvPr>
            <p:ph idx="1"/>
          </p:nvPr>
        </p:nvSpPr>
        <p:spPr>
          <a:xfrm>
            <a:off x="251520" y="1600200"/>
            <a:ext cx="8568952" cy="4853136"/>
          </a:xfrm>
        </p:spPr>
        <p:txBody>
          <a:bodyPr>
            <a:noAutofit/>
          </a:bodyPr>
          <a:lstStyle/>
          <a:p>
            <a:pPr algn="just"/>
            <a:r>
              <a:rPr lang="pl-PL" sz="2000" b="1" dirty="0">
                <a:solidFill>
                  <a:srgbClr val="0070C0"/>
                </a:solidFill>
              </a:rPr>
              <a:t>Inwentaryzacja cyklu życia</a:t>
            </a:r>
            <a:r>
              <a:rPr lang="en-US" sz="2000" b="1" dirty="0">
                <a:solidFill>
                  <a:srgbClr val="0070C0"/>
                </a:solidFill>
              </a:rPr>
              <a:t> (LCI): </a:t>
            </a:r>
            <a:r>
              <a:rPr lang="pl-PL" sz="2000" dirty="0"/>
              <a:t>Uporządkowana, kompleksowa i znormalizowana międzynarodowo metoda. Wylicza całość emisji oraz zużycie zasobów związanych z cyklem życia produktu, a także wynikające z tego skutki dla środowiska i zdrowia oraz kwestie wyczerpywania zasobów. </a:t>
            </a:r>
            <a:r>
              <a:rPr lang="pl-PL" sz="2000" baseline="30000" dirty="0"/>
              <a:t>(3)</a:t>
            </a:r>
          </a:p>
          <a:p>
            <a:pPr algn="just"/>
            <a:r>
              <a:rPr lang="pl-PL" sz="2000" b="1" dirty="0">
                <a:solidFill>
                  <a:srgbClr val="0070C0"/>
                </a:solidFill>
              </a:rPr>
              <a:t>Koszt cyklu życia</a:t>
            </a:r>
            <a:r>
              <a:rPr lang="fr-FR" sz="2000" b="1" dirty="0">
                <a:solidFill>
                  <a:srgbClr val="0070C0"/>
                </a:solidFill>
              </a:rPr>
              <a:t> (LCC): </a:t>
            </a:r>
            <a:r>
              <a:rPr lang="pl-PL" sz="2000" dirty="0"/>
              <a:t>Narzędzie do łącznej oceny kosztów cyklu życia produktu, w tym kosztów nabycia, eksploatacji, konserwacji i utylizacji. </a:t>
            </a:r>
            <a:r>
              <a:rPr lang="en-US" sz="2000" baseline="30000" dirty="0"/>
              <a:t>(4)</a:t>
            </a:r>
          </a:p>
          <a:p>
            <a:pPr lvl="0" algn="just"/>
            <a:r>
              <a:rPr lang="pl-PL" sz="2000" b="1" dirty="0">
                <a:solidFill>
                  <a:srgbClr val="0070C0"/>
                </a:solidFill>
                <a:ea typeface="Calibri" pitchFamily="34" charset="0"/>
                <a:cs typeface="Arial" pitchFamily="34" charset="0"/>
              </a:rPr>
              <a:t>Ocena cyklu życia </a:t>
            </a:r>
            <a:r>
              <a:rPr lang="en-US" sz="2000" b="1" dirty="0">
                <a:solidFill>
                  <a:srgbClr val="0070C0"/>
                </a:solidFill>
                <a:ea typeface="Calibri" pitchFamily="34" charset="0"/>
                <a:cs typeface="Arial" pitchFamily="34" charset="0"/>
              </a:rPr>
              <a:t>(LCA)</a:t>
            </a:r>
            <a:r>
              <a:rPr lang="en-US" sz="2000" dirty="0">
                <a:ea typeface="Calibri" pitchFamily="34" charset="0"/>
                <a:cs typeface="Arial" pitchFamily="34" charset="0"/>
              </a:rPr>
              <a:t> </a:t>
            </a:r>
            <a:r>
              <a:rPr lang="pl-PL" sz="2000" dirty="0">
                <a:ea typeface="Calibri" pitchFamily="34" charset="0"/>
                <a:cs typeface="Arial" pitchFamily="34" charset="0"/>
              </a:rPr>
              <a:t>Narzędzie wspomagające określenie i ocenę obciążeń środowiskowych oraz zbadanie wpływu wytwarzania produktów i działań z nim związanych od wydobycia surowców do końca okresu eksploatacji produktu i utylizacji odpadów. Narzędzie to jest coraz częściej stosowane przez przemysł, władze i organizacje ekologiczne do pomocy w podejmowaniu decyzji dotyczących strategii środowiskowych i doboru materiałów.  </a:t>
            </a:r>
            <a:endParaRPr lang="en-US" sz="2000" dirty="0"/>
          </a:p>
        </p:txBody>
      </p:sp>
      <p:sp>
        <p:nvSpPr>
          <p:cNvPr id="4" name="Slide Number Placeholder 3"/>
          <p:cNvSpPr>
            <a:spLocks noGrp="1"/>
          </p:cNvSpPr>
          <p:nvPr>
            <p:ph type="sldNum" sz="quarter" idx="12"/>
          </p:nvPr>
        </p:nvSpPr>
        <p:spPr/>
        <p:txBody>
          <a:bodyPr/>
          <a:lstStyle/>
          <a:p>
            <a:fld id="{BF73EC7F-79ED-4C17-9829-92AE53B2AB65}" type="slidenum">
              <a:rPr lang="fr-BE" smtClean="0"/>
              <a:t>3</a:t>
            </a:fld>
            <a:endParaRPr lang="fr-BE"/>
          </a:p>
        </p:txBody>
      </p:sp>
    </p:spTree>
    <p:extLst>
      <p:ext uri="{BB962C8B-B14F-4D97-AF65-F5344CB8AC3E}">
        <p14:creationId xmlns:p14="http://schemas.microsoft.com/office/powerpoint/2010/main" val="322419004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dirty="0"/>
              <a:t>Analiza kosztu życia produktu </a:t>
            </a:r>
            <a:r>
              <a:rPr lang="en-US" dirty="0"/>
              <a:t>(LCC) </a:t>
            </a:r>
            <a:endParaRPr lang="fr-BE" dirty="0"/>
          </a:p>
        </p:txBody>
      </p:sp>
      <p:sp>
        <p:nvSpPr>
          <p:cNvPr id="3" name="Content Placeholder 2"/>
          <p:cNvSpPr>
            <a:spLocks noGrp="1"/>
          </p:cNvSpPr>
          <p:nvPr>
            <p:ph idx="1"/>
          </p:nvPr>
        </p:nvSpPr>
        <p:spPr/>
        <p:txBody>
          <a:bodyPr>
            <a:normAutofit/>
          </a:bodyPr>
          <a:lstStyle/>
          <a:p>
            <a:pPr marL="0" indent="0" algn="just">
              <a:buNone/>
            </a:pPr>
            <a:r>
              <a:rPr lang="pl-PL" sz="2400" dirty="0"/>
              <a:t>Analiza </a:t>
            </a:r>
            <a:r>
              <a:rPr lang="en-US" sz="2400" dirty="0"/>
              <a:t>LCC</a:t>
            </a:r>
            <a:r>
              <a:rPr lang="pl-PL" sz="2400" dirty="0"/>
              <a:t> to matematyczna procedura wspomagająca decyzje inwestycyjne i/lub porównywanie różnych opcji inwestycji</a:t>
            </a:r>
            <a:r>
              <a:rPr lang="en-US" sz="2400" dirty="0"/>
              <a:t>. </a:t>
            </a: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6856" y="2636913"/>
            <a:ext cx="8229600" cy="35783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Slide Number Placeholder 3"/>
          <p:cNvSpPr>
            <a:spLocks noGrp="1"/>
          </p:cNvSpPr>
          <p:nvPr>
            <p:ph type="sldNum" sz="quarter" idx="12"/>
          </p:nvPr>
        </p:nvSpPr>
        <p:spPr/>
        <p:txBody>
          <a:bodyPr/>
          <a:lstStyle/>
          <a:p>
            <a:fld id="{BF73EC7F-79ED-4C17-9829-92AE53B2AB65}" type="slidenum">
              <a:rPr lang="fr-BE" smtClean="0"/>
              <a:t>30</a:t>
            </a:fld>
            <a:endParaRPr lang="fr-BE"/>
          </a:p>
        </p:txBody>
      </p:sp>
      <p:sp>
        <p:nvSpPr>
          <p:cNvPr id="7" name="Rechteck 8"/>
          <p:cNvSpPr/>
          <p:nvPr/>
        </p:nvSpPr>
        <p:spPr>
          <a:xfrm>
            <a:off x="446856" y="2636912"/>
            <a:ext cx="8229600" cy="432000"/>
          </a:xfrm>
          <a:prstGeom prst="rect">
            <a:avLst/>
          </a:prstGeom>
          <a:solidFill>
            <a:schemeClr val="bg1">
              <a:lumMod val="65000"/>
            </a:schemeClr>
          </a:solidFill>
        </p:spPr>
        <p:txBody>
          <a:bodyPr wrap="square">
            <a:spAutoFit/>
          </a:bodyPr>
          <a:lstStyle/>
          <a:p>
            <a:pPr algn="ctr"/>
            <a:r>
              <a:rPr lang="pl-PL" b="1" i="1" dirty="0">
                <a:solidFill>
                  <a:schemeClr val="bg1"/>
                </a:solidFill>
                <a:cs typeface="Arial" pitchFamily="34" charset="0"/>
              </a:rPr>
              <a:t>Wszystkie koszty przy obecnej wartości przed dodaniem:</a:t>
            </a:r>
            <a:endParaRPr lang="en-US" b="1" i="1" dirty="0">
              <a:solidFill>
                <a:schemeClr val="bg1"/>
              </a:solidFill>
              <a:cs typeface="Arial" pitchFamily="34" charset="0"/>
            </a:endParaRPr>
          </a:p>
        </p:txBody>
      </p:sp>
      <p:sp>
        <p:nvSpPr>
          <p:cNvPr id="8" name="Rechteck 8"/>
          <p:cNvSpPr/>
          <p:nvPr/>
        </p:nvSpPr>
        <p:spPr>
          <a:xfrm>
            <a:off x="539552" y="3105662"/>
            <a:ext cx="1116000" cy="1296000"/>
          </a:xfrm>
          <a:prstGeom prst="rect">
            <a:avLst/>
          </a:prstGeom>
          <a:solidFill>
            <a:srgbClr val="B7CBDB"/>
          </a:solidFill>
        </p:spPr>
        <p:txBody>
          <a:bodyPr wrap="square">
            <a:spAutoFit/>
          </a:bodyPr>
          <a:lstStyle/>
          <a:p>
            <a:pPr algn="ctr"/>
            <a:r>
              <a:rPr lang="pl-PL" sz="1600" b="1" i="1" dirty="0">
                <a:cs typeface="Arial" pitchFamily="34" charset="0"/>
              </a:rPr>
              <a:t>Całkowity koszt cyklu życia (LCC)</a:t>
            </a:r>
            <a:endParaRPr lang="en-US" sz="1600" b="1" i="1" dirty="0">
              <a:cs typeface="Arial" pitchFamily="34" charset="0"/>
            </a:endParaRPr>
          </a:p>
        </p:txBody>
      </p:sp>
      <p:sp>
        <p:nvSpPr>
          <p:cNvPr id="10" name="Rechteck 8"/>
          <p:cNvSpPr/>
          <p:nvPr/>
        </p:nvSpPr>
        <p:spPr>
          <a:xfrm>
            <a:off x="1907832" y="3140968"/>
            <a:ext cx="1116000" cy="1296000"/>
          </a:xfrm>
          <a:prstGeom prst="rect">
            <a:avLst/>
          </a:prstGeom>
          <a:solidFill>
            <a:srgbClr val="B7CBDB"/>
          </a:solidFill>
        </p:spPr>
        <p:txBody>
          <a:bodyPr wrap="square" lIns="0" tIns="0" rIns="0" bIns="0">
            <a:spAutoFit/>
          </a:bodyPr>
          <a:lstStyle/>
          <a:p>
            <a:pPr algn="ctr"/>
            <a:r>
              <a:rPr lang="pl-PL" sz="1400" b="1" i="1" dirty="0">
                <a:cs typeface="Arial" pitchFamily="34" charset="0"/>
              </a:rPr>
              <a:t>Koszty zakupu materiałów wejściowych</a:t>
            </a:r>
            <a:br>
              <a:rPr lang="pl-PL" sz="1400" b="1" i="1" dirty="0">
                <a:cs typeface="Arial" pitchFamily="34" charset="0"/>
              </a:rPr>
            </a:br>
            <a:r>
              <a:rPr lang="pl-PL" sz="1400" b="1" i="1" dirty="0">
                <a:cs typeface="Arial" pitchFamily="34" charset="0"/>
              </a:rPr>
              <a:t>(AC)</a:t>
            </a:r>
            <a:endParaRPr lang="en-US" sz="1400" b="1" i="1" dirty="0">
              <a:cs typeface="Arial" pitchFamily="34" charset="0"/>
            </a:endParaRPr>
          </a:p>
        </p:txBody>
      </p:sp>
      <p:sp>
        <p:nvSpPr>
          <p:cNvPr id="11" name="Rechteck 8"/>
          <p:cNvSpPr/>
          <p:nvPr/>
        </p:nvSpPr>
        <p:spPr>
          <a:xfrm>
            <a:off x="4716144" y="3140968"/>
            <a:ext cx="1116000" cy="1296000"/>
          </a:xfrm>
          <a:prstGeom prst="rect">
            <a:avLst/>
          </a:prstGeom>
          <a:solidFill>
            <a:srgbClr val="B7CBDB"/>
          </a:solidFill>
        </p:spPr>
        <p:txBody>
          <a:bodyPr wrap="square" lIns="0" tIns="0" rIns="0" bIns="0">
            <a:spAutoFit/>
          </a:bodyPr>
          <a:lstStyle/>
          <a:p>
            <a:pPr algn="ctr"/>
            <a:r>
              <a:rPr lang="pl-PL" sz="1400" b="1" i="1" dirty="0">
                <a:cs typeface="Arial" pitchFamily="34" charset="0"/>
              </a:rPr>
              <a:t>Koszty eksploatacji i konserwacji (OC)</a:t>
            </a:r>
            <a:endParaRPr lang="en-US" sz="1400" b="1" i="1" dirty="0">
              <a:cs typeface="Arial" pitchFamily="34" charset="0"/>
            </a:endParaRPr>
          </a:p>
        </p:txBody>
      </p:sp>
      <p:sp>
        <p:nvSpPr>
          <p:cNvPr id="12" name="Rechteck 8"/>
          <p:cNvSpPr/>
          <p:nvPr/>
        </p:nvSpPr>
        <p:spPr>
          <a:xfrm>
            <a:off x="3311984" y="3140968"/>
            <a:ext cx="1116000" cy="1296000"/>
          </a:xfrm>
          <a:prstGeom prst="rect">
            <a:avLst/>
          </a:prstGeom>
          <a:solidFill>
            <a:srgbClr val="B7CBDB"/>
          </a:solidFill>
        </p:spPr>
        <p:txBody>
          <a:bodyPr wrap="square" lIns="0" tIns="0" rIns="0" bIns="0">
            <a:spAutoFit/>
          </a:bodyPr>
          <a:lstStyle/>
          <a:p>
            <a:pPr algn="ctr"/>
            <a:r>
              <a:rPr lang="pl-PL" sz="1400" b="1" i="1" dirty="0">
                <a:cs typeface="Arial" pitchFamily="34" charset="0"/>
              </a:rPr>
              <a:t>Koszty instalacji materiałów wejściowych</a:t>
            </a:r>
            <a:br>
              <a:rPr lang="pl-PL" sz="1400" b="1" i="1" dirty="0">
                <a:cs typeface="Arial" pitchFamily="34" charset="0"/>
              </a:rPr>
            </a:br>
            <a:r>
              <a:rPr lang="pl-PL" sz="1400" b="1" i="1" dirty="0">
                <a:cs typeface="Arial" pitchFamily="34" charset="0"/>
              </a:rPr>
              <a:t>i wytwarzania (IC)</a:t>
            </a:r>
            <a:endParaRPr lang="en-US" sz="1400" b="1" i="1" dirty="0">
              <a:cs typeface="Arial" pitchFamily="34" charset="0"/>
            </a:endParaRPr>
          </a:p>
        </p:txBody>
      </p:sp>
      <p:sp>
        <p:nvSpPr>
          <p:cNvPr id="13" name="Rechteck 8"/>
          <p:cNvSpPr/>
          <p:nvPr/>
        </p:nvSpPr>
        <p:spPr>
          <a:xfrm>
            <a:off x="6084168" y="3123443"/>
            <a:ext cx="1116000" cy="1296000"/>
          </a:xfrm>
          <a:prstGeom prst="rect">
            <a:avLst/>
          </a:prstGeom>
          <a:solidFill>
            <a:srgbClr val="B7CBDB"/>
          </a:solidFill>
        </p:spPr>
        <p:txBody>
          <a:bodyPr wrap="square" lIns="0" tIns="0" rIns="0" bIns="0">
            <a:spAutoFit/>
          </a:bodyPr>
          <a:lstStyle/>
          <a:p>
            <a:pPr algn="ctr"/>
            <a:r>
              <a:rPr lang="pl-PL" sz="1400" b="1" i="1" dirty="0">
                <a:cs typeface="Arial" pitchFamily="34" charset="0"/>
              </a:rPr>
              <a:t>Koszty strat  w produkcji w czasie przestoju (LP)</a:t>
            </a:r>
            <a:endParaRPr lang="en-US" sz="1400" b="1" i="1" dirty="0">
              <a:cs typeface="Arial" pitchFamily="34" charset="0"/>
            </a:endParaRPr>
          </a:p>
        </p:txBody>
      </p:sp>
      <p:sp>
        <p:nvSpPr>
          <p:cNvPr id="14" name="Rechteck 8"/>
          <p:cNvSpPr/>
          <p:nvPr/>
        </p:nvSpPr>
        <p:spPr>
          <a:xfrm>
            <a:off x="7498587" y="3123443"/>
            <a:ext cx="1116000" cy="1296000"/>
          </a:xfrm>
          <a:prstGeom prst="rect">
            <a:avLst/>
          </a:prstGeom>
          <a:solidFill>
            <a:srgbClr val="B7CBDB"/>
          </a:solidFill>
        </p:spPr>
        <p:txBody>
          <a:bodyPr wrap="square" lIns="0" tIns="0" rIns="0" bIns="0">
            <a:spAutoFit/>
          </a:bodyPr>
          <a:lstStyle/>
          <a:p>
            <a:pPr algn="ctr"/>
            <a:r>
              <a:rPr lang="pl-PL" sz="1400" b="1" i="1" dirty="0">
                <a:cs typeface="Arial" pitchFamily="34" charset="0"/>
              </a:rPr>
              <a:t>Koszty wymiany materiałów (RC)</a:t>
            </a:r>
            <a:endParaRPr lang="en-US" sz="1400" b="1" i="1" dirty="0">
              <a:cs typeface="Arial" pitchFamily="34" charset="0"/>
            </a:endParaRPr>
          </a:p>
        </p:txBody>
      </p:sp>
      <p:sp>
        <p:nvSpPr>
          <p:cNvPr id="15" name="Rechteck 8"/>
          <p:cNvSpPr/>
          <p:nvPr/>
        </p:nvSpPr>
        <p:spPr>
          <a:xfrm>
            <a:off x="467544" y="5949280"/>
            <a:ext cx="8229600" cy="338554"/>
          </a:xfrm>
          <a:prstGeom prst="rect">
            <a:avLst/>
          </a:prstGeom>
          <a:solidFill>
            <a:schemeClr val="bg1"/>
          </a:solidFill>
        </p:spPr>
        <p:txBody>
          <a:bodyPr wrap="square">
            <a:spAutoFit/>
          </a:bodyPr>
          <a:lstStyle/>
          <a:p>
            <a:pPr algn="ctr"/>
            <a:r>
              <a:rPr lang="pl-PL" sz="1600" i="1" dirty="0">
                <a:cs typeface="Arial" pitchFamily="34" charset="0"/>
              </a:rPr>
              <a:t>gdzie, </a:t>
            </a:r>
            <a:r>
              <a:rPr lang="pl-PL" sz="1600" b="1" i="1" dirty="0">
                <a:cs typeface="Arial" pitchFamily="34" charset="0"/>
              </a:rPr>
              <a:t>N</a:t>
            </a:r>
            <a:r>
              <a:rPr lang="pl-PL" sz="1600" i="1" dirty="0">
                <a:cs typeface="Arial" pitchFamily="34" charset="0"/>
              </a:rPr>
              <a:t> = zakładany czas życia, </a:t>
            </a:r>
            <a:r>
              <a:rPr lang="pl-PL" sz="1600" b="1" i="1" dirty="0">
                <a:cs typeface="Arial" pitchFamily="34" charset="0"/>
              </a:rPr>
              <a:t>i</a:t>
            </a:r>
            <a:r>
              <a:rPr lang="pl-PL" sz="1600" i="1" dirty="0">
                <a:cs typeface="Arial" pitchFamily="34" charset="0"/>
              </a:rPr>
              <a:t> = realna stopa procentowa, </a:t>
            </a:r>
            <a:r>
              <a:rPr lang="pl-PL" sz="1600" b="1" i="1" dirty="0">
                <a:cs typeface="Arial" pitchFamily="34" charset="0"/>
              </a:rPr>
              <a:t>n</a:t>
            </a:r>
            <a:r>
              <a:rPr lang="pl-PL" sz="1600" i="1" dirty="0">
                <a:cs typeface="Arial" pitchFamily="34" charset="0"/>
              </a:rPr>
              <a:t> = rok danego wydarzenia</a:t>
            </a:r>
            <a:endParaRPr lang="en-US" sz="1600" i="1" dirty="0">
              <a:cs typeface="Arial" pitchFamily="34" charset="0"/>
            </a:endParaRPr>
          </a:p>
        </p:txBody>
      </p:sp>
    </p:spTree>
    <p:extLst>
      <p:ext uri="{BB962C8B-B14F-4D97-AF65-F5344CB8AC3E}">
        <p14:creationId xmlns:p14="http://schemas.microsoft.com/office/powerpoint/2010/main" val="119680979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274638"/>
            <a:ext cx="8424936" cy="850106"/>
          </a:xfrm>
        </p:spPr>
        <p:txBody>
          <a:bodyPr>
            <a:noAutofit/>
          </a:bodyPr>
          <a:lstStyle/>
          <a:p>
            <a:r>
              <a:rPr lang="pl-PL" sz="2800" dirty="0"/>
              <a:t>Stal nierdzewna nie jest droga, jeżeli uwzględni się łączne koszty cyklu życia produktu</a:t>
            </a:r>
            <a:r>
              <a:rPr lang="pl-PL" sz="2800" baseline="30000" dirty="0"/>
              <a:t>31</a:t>
            </a:r>
            <a:endParaRPr lang="fr-BE" sz="2800" baseline="30000" dirty="0"/>
          </a:p>
        </p:txBody>
      </p:sp>
      <p:sp>
        <p:nvSpPr>
          <p:cNvPr id="6" name="Content Placeholder 5"/>
          <p:cNvSpPr>
            <a:spLocks noGrp="1"/>
          </p:cNvSpPr>
          <p:nvPr>
            <p:ph idx="1"/>
          </p:nvPr>
        </p:nvSpPr>
        <p:spPr>
          <a:xfrm>
            <a:off x="457200" y="1268760"/>
            <a:ext cx="8229600" cy="5400600"/>
          </a:xfrm>
        </p:spPr>
        <p:txBody>
          <a:bodyPr>
            <a:normAutofit fontScale="85000" lnSpcReduction="20000"/>
          </a:bodyPr>
          <a:lstStyle/>
          <a:p>
            <a:pPr marL="0" indent="0" algn="just">
              <a:buNone/>
            </a:pPr>
            <a:r>
              <a:rPr lang="pl-PL" sz="2000" dirty="0"/>
              <a:t>Koszty innych materiałów znacząco wzrastają z upływem czasu, podczas gdy koszty stali nierdzewnych  pozostają stałe.</a:t>
            </a:r>
            <a:endParaRPr lang="en-US" sz="2000" dirty="0"/>
          </a:p>
          <a:p>
            <a:pPr marL="0" indent="0" algn="just">
              <a:buNone/>
            </a:pPr>
            <a:endParaRPr lang="en-US" sz="2000" dirty="0"/>
          </a:p>
          <a:p>
            <a:pPr marL="0" indent="0" algn="just">
              <a:buNone/>
            </a:pPr>
            <a:endParaRPr lang="en-US" sz="2000" dirty="0"/>
          </a:p>
          <a:p>
            <a:pPr marL="0" indent="0" algn="just">
              <a:buNone/>
            </a:pPr>
            <a:endParaRPr lang="en-US" sz="2000" dirty="0"/>
          </a:p>
          <a:p>
            <a:pPr marL="0" indent="0" algn="just">
              <a:buNone/>
            </a:pPr>
            <a:endParaRPr lang="en-US" sz="2000" dirty="0"/>
          </a:p>
          <a:p>
            <a:pPr marL="0" indent="0" algn="just">
              <a:buNone/>
            </a:pPr>
            <a:endParaRPr lang="en-US" sz="2000" dirty="0"/>
          </a:p>
          <a:p>
            <a:pPr marL="0" indent="0" algn="just">
              <a:buNone/>
            </a:pPr>
            <a:endParaRPr lang="en-US" sz="2000" dirty="0"/>
          </a:p>
          <a:p>
            <a:pPr marL="0" indent="0" algn="just">
              <a:buNone/>
            </a:pPr>
            <a:endParaRPr lang="en-US" sz="2000" dirty="0"/>
          </a:p>
          <a:p>
            <a:pPr marL="0" indent="0" algn="just">
              <a:buNone/>
            </a:pPr>
            <a:endParaRPr lang="en-US" sz="2000" dirty="0"/>
          </a:p>
          <a:p>
            <a:pPr marL="0" indent="0" algn="just">
              <a:buNone/>
            </a:pPr>
            <a:endParaRPr lang="en-US" sz="1600" dirty="0"/>
          </a:p>
          <a:p>
            <a:pPr marL="0" indent="0" algn="just">
              <a:buNone/>
            </a:pPr>
            <a:endParaRPr lang="en-US" sz="1600" dirty="0"/>
          </a:p>
          <a:p>
            <a:pPr marL="0" indent="0" algn="just">
              <a:buNone/>
            </a:pPr>
            <a:endParaRPr lang="en-US" sz="1600" dirty="0"/>
          </a:p>
          <a:p>
            <a:pPr marL="0" indent="0" algn="just">
              <a:buNone/>
            </a:pPr>
            <a:endParaRPr lang="pl-PL" sz="1600" dirty="0"/>
          </a:p>
          <a:p>
            <a:pPr marL="0" indent="0" algn="just">
              <a:buNone/>
            </a:pPr>
            <a:endParaRPr lang="pl-PL" sz="1600" dirty="0"/>
          </a:p>
          <a:p>
            <a:pPr marL="0" indent="0" algn="just">
              <a:buNone/>
            </a:pPr>
            <a:endParaRPr lang="pl-PL" sz="1600" dirty="0"/>
          </a:p>
          <a:p>
            <a:pPr marL="0" indent="0" algn="just">
              <a:buNone/>
            </a:pPr>
            <a:endParaRPr lang="pl-PL" sz="1600" dirty="0"/>
          </a:p>
          <a:p>
            <a:pPr marL="0" indent="0" algn="just">
              <a:buNone/>
            </a:pPr>
            <a:endParaRPr lang="pl-PL" sz="1600" dirty="0"/>
          </a:p>
          <a:p>
            <a:pPr marL="0" indent="0" algn="just">
              <a:buNone/>
            </a:pPr>
            <a:r>
              <a:rPr lang="pl-PL" sz="2000" dirty="0"/>
              <a:t>„Koszty korozji metali w USA wynoszą rocznie ponad 300  miliardów </a:t>
            </a:r>
            <a:r>
              <a:rPr lang="en-US" sz="2000" dirty="0"/>
              <a:t>$</a:t>
            </a:r>
            <a:r>
              <a:rPr lang="pl-PL" sz="2000" dirty="0"/>
              <a:t>. Szacuje się, że około jednej trzeciej tych kosztów </a:t>
            </a:r>
            <a:r>
              <a:rPr lang="en-US" sz="2000" dirty="0"/>
              <a:t>(100 </a:t>
            </a:r>
            <a:r>
              <a:rPr lang="pl-PL" sz="2000" dirty="0"/>
              <a:t> miliardów </a:t>
            </a:r>
            <a:r>
              <a:rPr lang="en-US" sz="2000" dirty="0"/>
              <a:t>$) </a:t>
            </a:r>
            <a:r>
              <a:rPr lang="pl-PL" sz="2000" dirty="0"/>
              <a:t>można uniknąć przez zastosowanie lepszych technologii.  Poczynając od projektu, przez dobór odpornych na korozję materiałów takich jak stal nierdzewna, po zastosowanie metody analizy kosztu cyklu życia (LCC) w celu oszacowania początkowych i przyszłych kosztów włączając konserwację.”</a:t>
            </a:r>
          </a:p>
        </p:txBody>
      </p:sp>
      <p:grpSp>
        <p:nvGrpSpPr>
          <p:cNvPr id="3" name="Group 2"/>
          <p:cNvGrpSpPr/>
          <p:nvPr/>
        </p:nvGrpSpPr>
        <p:grpSpPr>
          <a:xfrm>
            <a:off x="576125" y="2060848"/>
            <a:ext cx="8028323" cy="3101340"/>
            <a:chOff x="576125" y="2199868"/>
            <a:chExt cx="8028323" cy="3101340"/>
          </a:xfrm>
        </p:grpSpPr>
        <p:pic>
          <p:nvPicPr>
            <p:cNvPr id="12"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576125" y="2199868"/>
              <a:ext cx="4524430" cy="1765374"/>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67364" y="2199868"/>
              <a:ext cx="3337084" cy="310134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grpSp>
      <p:sp>
        <p:nvSpPr>
          <p:cNvPr id="4" name="Slide Number Placeholder 3"/>
          <p:cNvSpPr>
            <a:spLocks noGrp="1"/>
          </p:cNvSpPr>
          <p:nvPr>
            <p:ph type="sldNum" sz="quarter" idx="12"/>
          </p:nvPr>
        </p:nvSpPr>
        <p:spPr/>
        <p:txBody>
          <a:bodyPr/>
          <a:lstStyle/>
          <a:p>
            <a:fld id="{1DC9DC11-BD25-480D-811A-D8D5A6A2F056}" type="slidenum">
              <a:rPr lang="fr-BE" smtClean="0"/>
              <a:t>31</a:t>
            </a:fld>
            <a:endParaRPr lang="fr-BE"/>
          </a:p>
        </p:txBody>
      </p:sp>
      <p:sp>
        <p:nvSpPr>
          <p:cNvPr id="5" name="Prostokąt 4"/>
          <p:cNvSpPr/>
          <p:nvPr/>
        </p:nvSpPr>
        <p:spPr>
          <a:xfrm rot="16200000">
            <a:off x="412218" y="2830198"/>
            <a:ext cx="864000" cy="199388"/>
          </a:xfrm>
          <a:prstGeom prst="rect">
            <a:avLst/>
          </a:prstGeom>
          <a:solidFill>
            <a:srgbClr val="BED5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1400" b="1" dirty="0">
                <a:solidFill>
                  <a:schemeClr val="tx1"/>
                </a:solidFill>
                <a:latin typeface="Arial" panose="020B0604020202020204" pitchFamily="34" charset="0"/>
                <a:cs typeface="Arial" panose="020B0604020202020204" pitchFamily="34" charset="0"/>
              </a:rPr>
              <a:t>KOSZT</a:t>
            </a:r>
          </a:p>
        </p:txBody>
      </p:sp>
      <p:sp>
        <p:nvSpPr>
          <p:cNvPr id="9" name="Prostokąt 8"/>
          <p:cNvSpPr/>
          <p:nvPr/>
        </p:nvSpPr>
        <p:spPr>
          <a:xfrm>
            <a:off x="2406340" y="3666656"/>
            <a:ext cx="864000" cy="144000"/>
          </a:xfrm>
          <a:prstGeom prst="rect">
            <a:avLst/>
          </a:prstGeom>
          <a:solidFill>
            <a:srgbClr val="BED5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1200" b="1" dirty="0">
                <a:solidFill>
                  <a:schemeClr val="tx1"/>
                </a:solidFill>
                <a:latin typeface="Arial" panose="020B0604020202020204" pitchFamily="34" charset="0"/>
                <a:cs typeface="Arial" panose="020B0604020202020204" pitchFamily="34" charset="0"/>
              </a:rPr>
              <a:t>CZAS</a:t>
            </a:r>
          </a:p>
        </p:txBody>
      </p:sp>
      <p:sp>
        <p:nvSpPr>
          <p:cNvPr id="10" name="Prostokąt 9"/>
          <p:cNvSpPr/>
          <p:nvPr/>
        </p:nvSpPr>
        <p:spPr>
          <a:xfrm>
            <a:off x="1331640" y="3181988"/>
            <a:ext cx="1296144" cy="180000"/>
          </a:xfrm>
          <a:prstGeom prst="rect">
            <a:avLst/>
          </a:prstGeom>
          <a:solidFill>
            <a:srgbClr val="BED5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1200" b="1" dirty="0">
                <a:solidFill>
                  <a:schemeClr val="tx1"/>
                </a:solidFill>
                <a:latin typeface="Arial" panose="020B0604020202020204" pitchFamily="34" charset="0"/>
                <a:cs typeface="Arial" panose="020B0604020202020204" pitchFamily="34" charset="0"/>
              </a:rPr>
              <a:t>MATERIAŁ B</a:t>
            </a:r>
          </a:p>
        </p:txBody>
      </p:sp>
      <p:sp>
        <p:nvSpPr>
          <p:cNvPr id="11" name="Prostokąt 10"/>
          <p:cNvSpPr/>
          <p:nvPr/>
        </p:nvSpPr>
        <p:spPr>
          <a:xfrm>
            <a:off x="1331640" y="2929964"/>
            <a:ext cx="1296144" cy="180000"/>
          </a:xfrm>
          <a:prstGeom prst="rect">
            <a:avLst/>
          </a:prstGeom>
          <a:solidFill>
            <a:srgbClr val="BED5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1200" b="1" dirty="0">
                <a:solidFill>
                  <a:schemeClr val="tx1"/>
                </a:solidFill>
                <a:latin typeface="Arial" panose="020B0604020202020204" pitchFamily="34" charset="0"/>
                <a:cs typeface="Arial" panose="020B0604020202020204" pitchFamily="34" charset="0"/>
              </a:rPr>
              <a:t>MATERIAŁ A</a:t>
            </a:r>
          </a:p>
        </p:txBody>
      </p:sp>
      <p:sp>
        <p:nvSpPr>
          <p:cNvPr id="14" name="Prostokąt 13"/>
          <p:cNvSpPr/>
          <p:nvPr/>
        </p:nvSpPr>
        <p:spPr>
          <a:xfrm>
            <a:off x="1043608" y="2641908"/>
            <a:ext cx="1584176" cy="216000"/>
          </a:xfrm>
          <a:prstGeom prst="rect">
            <a:avLst/>
          </a:prstGeom>
          <a:solidFill>
            <a:srgbClr val="BED5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1100" b="1" dirty="0">
                <a:solidFill>
                  <a:schemeClr val="tx1"/>
                </a:solidFill>
                <a:latin typeface="Arial" panose="020B0604020202020204" pitchFamily="34" charset="0"/>
                <a:cs typeface="Arial" panose="020B0604020202020204" pitchFamily="34" charset="0"/>
              </a:rPr>
              <a:t>STAL NIERDZEWNA</a:t>
            </a:r>
          </a:p>
        </p:txBody>
      </p:sp>
      <p:sp>
        <p:nvSpPr>
          <p:cNvPr id="15" name="Prostokąt 14"/>
          <p:cNvSpPr/>
          <p:nvPr/>
        </p:nvSpPr>
        <p:spPr>
          <a:xfrm>
            <a:off x="5472200" y="2173908"/>
            <a:ext cx="900000" cy="43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pl-PL" sz="800" b="1" dirty="0">
                <a:solidFill>
                  <a:schemeClr val="tx1"/>
                </a:solidFill>
                <a:latin typeface="Arial" panose="020B0604020202020204" pitchFamily="34" charset="0"/>
                <a:cs typeface="Arial" panose="020B0604020202020204" pitchFamily="34" charset="0"/>
              </a:rPr>
              <a:t>DODATKOWE KOSZTY EKSPLOATACJI</a:t>
            </a:r>
          </a:p>
        </p:txBody>
      </p:sp>
      <p:sp>
        <p:nvSpPr>
          <p:cNvPr id="16" name="Prostokąt 15"/>
          <p:cNvSpPr/>
          <p:nvPr/>
        </p:nvSpPr>
        <p:spPr>
          <a:xfrm>
            <a:off x="5467351" y="2690150"/>
            <a:ext cx="900000" cy="43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pl-PL" sz="800" b="1" dirty="0">
                <a:solidFill>
                  <a:schemeClr val="tx1"/>
                </a:solidFill>
                <a:latin typeface="Arial" panose="020B0604020202020204" pitchFamily="34" charset="0"/>
                <a:cs typeface="Arial" panose="020B0604020202020204" pitchFamily="34" charset="0"/>
              </a:rPr>
              <a:t>KOSZTY WYMIANY</a:t>
            </a:r>
          </a:p>
        </p:txBody>
      </p:sp>
      <p:sp>
        <p:nvSpPr>
          <p:cNvPr id="17" name="Prostokąt 16"/>
          <p:cNvSpPr/>
          <p:nvPr/>
        </p:nvSpPr>
        <p:spPr>
          <a:xfrm>
            <a:off x="5472200" y="3218020"/>
            <a:ext cx="900000" cy="43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pl-PL" sz="800" b="1" dirty="0">
                <a:solidFill>
                  <a:schemeClr val="tx1"/>
                </a:solidFill>
                <a:latin typeface="Arial" panose="020B0604020202020204" pitchFamily="34" charset="0"/>
                <a:cs typeface="Arial" panose="020B0604020202020204" pitchFamily="34" charset="0"/>
              </a:rPr>
              <a:t>KOSZTY KONSERWACJI</a:t>
            </a:r>
          </a:p>
        </p:txBody>
      </p:sp>
      <p:sp>
        <p:nvSpPr>
          <p:cNvPr id="18" name="Prostokąt 17"/>
          <p:cNvSpPr/>
          <p:nvPr/>
        </p:nvSpPr>
        <p:spPr>
          <a:xfrm>
            <a:off x="5526000" y="3694948"/>
            <a:ext cx="936104" cy="684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pl-PL" sz="800" b="1" dirty="0">
                <a:solidFill>
                  <a:schemeClr val="bg1"/>
                </a:solidFill>
                <a:latin typeface="Arial" panose="020B0604020202020204" pitchFamily="34" charset="0"/>
                <a:cs typeface="Arial" panose="020B0604020202020204" pitchFamily="34" charset="0"/>
              </a:rPr>
              <a:t>KOSZTY POCZĄTKOWE</a:t>
            </a:r>
          </a:p>
        </p:txBody>
      </p:sp>
      <p:sp>
        <p:nvSpPr>
          <p:cNvPr id="19" name="Prostokąt 18"/>
          <p:cNvSpPr/>
          <p:nvPr/>
        </p:nvSpPr>
        <p:spPr>
          <a:xfrm>
            <a:off x="7074000" y="3262948"/>
            <a:ext cx="918000" cy="111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pl-PL" sz="800" b="1" dirty="0">
                <a:solidFill>
                  <a:schemeClr val="bg1"/>
                </a:solidFill>
                <a:latin typeface="Arial" panose="020B0604020202020204" pitchFamily="34" charset="0"/>
                <a:cs typeface="Arial" panose="020B0604020202020204" pitchFamily="34" charset="0"/>
              </a:rPr>
              <a:t>KOSZTY POCZĄTKOWE</a:t>
            </a:r>
          </a:p>
        </p:txBody>
      </p:sp>
      <p:sp>
        <p:nvSpPr>
          <p:cNvPr id="20" name="Prostokąt 19"/>
          <p:cNvSpPr/>
          <p:nvPr/>
        </p:nvSpPr>
        <p:spPr>
          <a:xfrm>
            <a:off x="5472200" y="4658132"/>
            <a:ext cx="989904" cy="288000"/>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pl-PL" sz="1000" b="1" i="1" dirty="0">
                <a:solidFill>
                  <a:schemeClr val="bg1"/>
                </a:solidFill>
                <a:latin typeface="Arial" panose="020B0604020202020204" pitchFamily="34" charset="0"/>
                <a:cs typeface="Arial" panose="020B0604020202020204" pitchFamily="34" charset="0"/>
              </a:rPr>
              <a:t>INNE MATERIAŁY</a:t>
            </a:r>
          </a:p>
        </p:txBody>
      </p:sp>
      <p:sp>
        <p:nvSpPr>
          <p:cNvPr id="21" name="Prostokąt 20"/>
          <p:cNvSpPr/>
          <p:nvPr/>
        </p:nvSpPr>
        <p:spPr>
          <a:xfrm>
            <a:off x="7020272" y="4658132"/>
            <a:ext cx="989904" cy="288000"/>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pl-PL" sz="1000" b="1" i="1" dirty="0">
                <a:solidFill>
                  <a:schemeClr val="bg1"/>
                </a:solidFill>
                <a:latin typeface="Arial" panose="020B0604020202020204" pitchFamily="34" charset="0"/>
                <a:cs typeface="Arial" panose="020B0604020202020204" pitchFamily="34" charset="0"/>
              </a:rPr>
              <a:t>STAL NIERDZEWNA</a:t>
            </a:r>
          </a:p>
        </p:txBody>
      </p:sp>
      <p:sp>
        <p:nvSpPr>
          <p:cNvPr id="7" name="Strzałka w górę i w dół 6"/>
          <p:cNvSpPr/>
          <p:nvPr/>
        </p:nvSpPr>
        <p:spPr>
          <a:xfrm>
            <a:off x="8136000" y="3244948"/>
            <a:ext cx="252000" cy="1152000"/>
          </a:xfrm>
          <a:prstGeom prst="upDownArrow">
            <a:avLst>
              <a:gd name="adj1" fmla="val 95357"/>
              <a:gd name="adj2" fmla="val 57559"/>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pl-PL" sz="800" b="1" dirty="0">
                <a:latin typeface="Arial" panose="020B0604020202020204" pitchFamily="34" charset="0"/>
                <a:cs typeface="Arial" panose="020B0604020202020204" pitchFamily="34" charset="0"/>
              </a:rPr>
              <a:t>CAŁKOWITE KOSZTY</a:t>
            </a:r>
          </a:p>
        </p:txBody>
      </p:sp>
      <p:sp>
        <p:nvSpPr>
          <p:cNvPr id="22" name="Strzałka w górę i w dół 21"/>
          <p:cNvSpPr/>
          <p:nvPr/>
        </p:nvSpPr>
        <p:spPr>
          <a:xfrm>
            <a:off x="6552000" y="2137852"/>
            <a:ext cx="347682" cy="2268000"/>
          </a:xfrm>
          <a:prstGeom prst="upDownArrow">
            <a:avLst>
              <a:gd name="adj1" fmla="val 75569"/>
              <a:gd name="adj2" fmla="val 57306"/>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pl-PL" sz="800" b="1" dirty="0">
                <a:latin typeface="Arial" panose="020B0604020202020204" pitchFamily="34" charset="0"/>
                <a:cs typeface="Arial" panose="020B0604020202020204" pitchFamily="34" charset="0"/>
              </a:rPr>
              <a:t>CAŁKOWITE KOSZTY CYKLU ŻYCIA PRODUKTU</a:t>
            </a:r>
          </a:p>
        </p:txBody>
      </p:sp>
    </p:spTree>
    <p:extLst>
      <p:ext uri="{BB962C8B-B14F-4D97-AF65-F5344CB8AC3E}">
        <p14:creationId xmlns:p14="http://schemas.microsoft.com/office/powerpoint/2010/main" val="73617516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4082"/>
          </a:xfrm>
        </p:spPr>
        <p:txBody>
          <a:bodyPr>
            <a:normAutofit fontScale="90000"/>
          </a:bodyPr>
          <a:lstStyle/>
          <a:p>
            <a:r>
              <a:rPr lang="pl-PL" dirty="0"/>
              <a:t>Przykład analizy </a:t>
            </a:r>
            <a:r>
              <a:rPr lang="en-US" dirty="0"/>
              <a:t>LCC: </a:t>
            </a:r>
            <a:r>
              <a:rPr lang="pl-PL" dirty="0"/>
              <a:t>Mosty</a:t>
            </a:r>
            <a:endParaRPr lang="fr-BE" dirty="0"/>
          </a:p>
        </p:txBody>
      </p:sp>
      <p:sp>
        <p:nvSpPr>
          <p:cNvPr id="3" name="Content Placeholder 2"/>
          <p:cNvSpPr>
            <a:spLocks noGrp="1"/>
          </p:cNvSpPr>
          <p:nvPr>
            <p:ph idx="1"/>
          </p:nvPr>
        </p:nvSpPr>
        <p:spPr>
          <a:xfrm>
            <a:off x="457200" y="908721"/>
            <a:ext cx="8229600" cy="1512168"/>
          </a:xfrm>
        </p:spPr>
        <p:txBody>
          <a:bodyPr>
            <a:normAutofit/>
          </a:bodyPr>
          <a:lstStyle/>
          <a:p>
            <a:pPr marL="0" indent="0" algn="just">
              <a:buNone/>
            </a:pPr>
            <a:r>
              <a:rPr lang="pl-PL" sz="2000" dirty="0"/>
              <a:t>Przykład mostu ze stali nierdzewnej i fazy jego eksploatacji oraz wpływ na środowisko w różnych lokalizacjach na świecie</a:t>
            </a:r>
          </a:p>
          <a:p>
            <a:pPr marL="0" indent="0" algn="just">
              <a:buNone/>
            </a:pPr>
            <a:r>
              <a:rPr lang="pl-PL" sz="2000" b="1" dirty="0"/>
              <a:t>Czas użytkowana 50-100 lat</a:t>
            </a:r>
            <a:endParaRPr lang="fr-BE" sz="2000" b="1" dirty="0"/>
          </a:p>
        </p:txBody>
      </p:sp>
      <p:sp>
        <p:nvSpPr>
          <p:cNvPr id="4" name="Slide Number Placeholder 3"/>
          <p:cNvSpPr>
            <a:spLocks noGrp="1"/>
          </p:cNvSpPr>
          <p:nvPr>
            <p:ph type="sldNum" sz="quarter" idx="12"/>
          </p:nvPr>
        </p:nvSpPr>
        <p:spPr/>
        <p:txBody>
          <a:bodyPr/>
          <a:lstStyle/>
          <a:p>
            <a:fld id="{BF73EC7F-79ED-4C17-9829-92AE53B2AB65}" type="slidenum">
              <a:rPr lang="fr-BE" smtClean="0"/>
              <a:t>32</a:t>
            </a:fld>
            <a:endParaRPr lang="fr-BE"/>
          </a:p>
        </p:txBody>
      </p:sp>
      <p:graphicFrame>
        <p:nvGraphicFramePr>
          <p:cNvPr id="5" name="Diagram 4"/>
          <p:cNvGraphicFramePr/>
          <p:nvPr>
            <p:extLst>
              <p:ext uri="{D42A27DB-BD31-4B8C-83A1-F6EECF244321}">
                <p14:modId xmlns:p14="http://schemas.microsoft.com/office/powerpoint/2010/main" val="3264775102"/>
              </p:ext>
            </p:extLst>
          </p:nvPr>
        </p:nvGraphicFramePr>
        <p:xfrm>
          <a:off x="543544" y="1196752"/>
          <a:ext cx="8060904" cy="40324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Prostokąt 6"/>
          <p:cNvSpPr/>
          <p:nvPr/>
        </p:nvSpPr>
        <p:spPr>
          <a:xfrm>
            <a:off x="6300192" y="4691814"/>
            <a:ext cx="2592288" cy="18417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l-PL" sz="1600" dirty="0">
                <a:solidFill>
                  <a:schemeClr val="tx1"/>
                </a:solidFill>
              </a:rPr>
              <a:t>W krajach zachodnich:</a:t>
            </a:r>
          </a:p>
          <a:p>
            <a:r>
              <a:rPr lang="pl-PL" sz="1600" dirty="0">
                <a:solidFill>
                  <a:schemeClr val="tx1"/>
                </a:solidFill>
              </a:rPr>
              <a:t>wysoki stopień recyklingu materiałów i ponowne użycie elementów</a:t>
            </a:r>
          </a:p>
          <a:p>
            <a:endParaRPr lang="pl-PL" sz="1600" dirty="0">
              <a:solidFill>
                <a:schemeClr val="tx1"/>
              </a:solidFill>
            </a:endParaRPr>
          </a:p>
          <a:p>
            <a:r>
              <a:rPr lang="pl-PL" sz="1600" dirty="0">
                <a:solidFill>
                  <a:schemeClr val="tx1"/>
                </a:solidFill>
              </a:rPr>
              <a:t>W krajach rozwijających się:</a:t>
            </a:r>
          </a:p>
          <a:p>
            <a:r>
              <a:rPr lang="pl-PL" sz="1600" dirty="0">
                <a:solidFill>
                  <a:schemeClr val="tx1"/>
                </a:solidFill>
              </a:rPr>
              <a:t>wysokie koszty składowania odpadów</a:t>
            </a:r>
          </a:p>
        </p:txBody>
      </p:sp>
      <p:sp>
        <p:nvSpPr>
          <p:cNvPr id="8" name="Prostokąt 7"/>
          <p:cNvSpPr/>
          <p:nvPr/>
        </p:nvSpPr>
        <p:spPr>
          <a:xfrm>
            <a:off x="4211960" y="4755560"/>
            <a:ext cx="2592288" cy="11437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l-PL" sz="1600" dirty="0">
                <a:solidFill>
                  <a:schemeClr val="tx1"/>
                </a:solidFill>
              </a:rPr>
              <a:t>Brak konserwacji</a:t>
            </a:r>
          </a:p>
          <a:p>
            <a:r>
              <a:rPr lang="pl-PL" sz="1600" dirty="0">
                <a:solidFill>
                  <a:schemeClr val="tx1"/>
                </a:solidFill>
              </a:rPr>
              <a:t>Brak kosztów napraw</a:t>
            </a:r>
          </a:p>
          <a:p>
            <a:r>
              <a:rPr lang="pl-PL" sz="1600" dirty="0">
                <a:solidFill>
                  <a:schemeClr val="tx1"/>
                </a:solidFill>
              </a:rPr>
              <a:t>Brak zakłócania ruchu drogowego</a:t>
            </a:r>
          </a:p>
        </p:txBody>
      </p:sp>
      <p:sp>
        <p:nvSpPr>
          <p:cNvPr id="9" name="Strzałka w dół 8"/>
          <p:cNvSpPr/>
          <p:nvPr/>
        </p:nvSpPr>
        <p:spPr>
          <a:xfrm flipH="1">
            <a:off x="7524328" y="3955088"/>
            <a:ext cx="288032" cy="396000"/>
          </a:xfrm>
          <a:prstGeom prst="down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pl-PL" dirty="0"/>
          </a:p>
        </p:txBody>
      </p:sp>
      <p:sp>
        <p:nvSpPr>
          <p:cNvPr id="10" name="Strzałka w dół 9"/>
          <p:cNvSpPr/>
          <p:nvPr/>
        </p:nvSpPr>
        <p:spPr>
          <a:xfrm flipH="1">
            <a:off x="5148064" y="4279168"/>
            <a:ext cx="288032" cy="396000"/>
          </a:xfrm>
          <a:prstGeom prst="down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pl-PL" dirty="0"/>
          </a:p>
        </p:txBody>
      </p:sp>
      <p:sp>
        <p:nvSpPr>
          <p:cNvPr id="11" name="Prostokąt 10"/>
          <p:cNvSpPr/>
          <p:nvPr/>
        </p:nvSpPr>
        <p:spPr>
          <a:xfrm>
            <a:off x="2555776" y="4437112"/>
            <a:ext cx="2592288" cy="11437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l-PL" sz="1600" dirty="0">
                <a:solidFill>
                  <a:schemeClr val="tx1"/>
                </a:solidFill>
              </a:rPr>
              <a:t>Oddziaływanie na środowisko/ </a:t>
            </a:r>
            <a:br>
              <a:rPr lang="pl-PL" sz="1600" dirty="0">
                <a:solidFill>
                  <a:schemeClr val="tx1"/>
                </a:solidFill>
              </a:rPr>
            </a:br>
            <a:r>
              <a:rPr lang="pl-PL" sz="1600" dirty="0">
                <a:solidFill>
                  <a:schemeClr val="tx1"/>
                </a:solidFill>
              </a:rPr>
              <a:t>społeczeństwo</a:t>
            </a:r>
          </a:p>
        </p:txBody>
      </p:sp>
      <p:sp>
        <p:nvSpPr>
          <p:cNvPr id="12" name="Strzałka w dół 11"/>
          <p:cNvSpPr/>
          <p:nvPr/>
        </p:nvSpPr>
        <p:spPr>
          <a:xfrm flipH="1">
            <a:off x="3203848" y="3991136"/>
            <a:ext cx="288032" cy="396000"/>
          </a:xfrm>
          <a:prstGeom prst="down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pl-PL" dirty="0"/>
          </a:p>
        </p:txBody>
      </p:sp>
      <p:sp>
        <p:nvSpPr>
          <p:cNvPr id="13" name="Prostokąt 12"/>
          <p:cNvSpPr/>
          <p:nvPr/>
        </p:nvSpPr>
        <p:spPr>
          <a:xfrm>
            <a:off x="107504" y="4611544"/>
            <a:ext cx="2592288" cy="18417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l-PL" sz="1600" dirty="0">
                <a:solidFill>
                  <a:schemeClr val="tx1"/>
                </a:solidFill>
              </a:rPr>
              <a:t>W krajach zachodnich:</a:t>
            </a:r>
          </a:p>
          <a:p>
            <a:r>
              <a:rPr lang="pl-PL" sz="1600" dirty="0">
                <a:solidFill>
                  <a:schemeClr val="tx1"/>
                </a:solidFill>
              </a:rPr>
              <a:t>stosowanie surowców wtórych </a:t>
            </a:r>
          </a:p>
          <a:p>
            <a:endParaRPr lang="pl-PL" sz="1600" dirty="0">
              <a:solidFill>
                <a:schemeClr val="tx1"/>
              </a:solidFill>
            </a:endParaRPr>
          </a:p>
          <a:p>
            <a:r>
              <a:rPr lang="pl-PL" sz="1600" dirty="0">
                <a:solidFill>
                  <a:schemeClr val="tx1"/>
                </a:solidFill>
              </a:rPr>
              <a:t>W krajach rozwijających się:</a:t>
            </a:r>
          </a:p>
          <a:p>
            <a:r>
              <a:rPr lang="pl-PL" sz="1600" dirty="0">
                <a:solidFill>
                  <a:schemeClr val="tx1"/>
                </a:solidFill>
              </a:rPr>
              <a:t>wydobycie</a:t>
            </a:r>
          </a:p>
        </p:txBody>
      </p:sp>
      <p:sp>
        <p:nvSpPr>
          <p:cNvPr id="14" name="Strzałka w dół 13"/>
          <p:cNvSpPr/>
          <p:nvPr/>
        </p:nvSpPr>
        <p:spPr>
          <a:xfrm flipH="1">
            <a:off x="1356868" y="4239112"/>
            <a:ext cx="288032" cy="396000"/>
          </a:xfrm>
          <a:prstGeom prst="down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pl-PL" dirty="0"/>
          </a:p>
        </p:txBody>
      </p:sp>
      <p:cxnSp>
        <p:nvCxnSpPr>
          <p:cNvPr id="16" name="Łącznik zakrzywiony 15"/>
          <p:cNvCxnSpPr/>
          <p:nvPr/>
        </p:nvCxnSpPr>
        <p:spPr>
          <a:xfrm rot="10800000">
            <a:off x="3707904" y="4005064"/>
            <a:ext cx="1440160" cy="288032"/>
          </a:xfrm>
          <a:prstGeom prst="curvedConnector3">
            <a:avLst/>
          </a:prstGeom>
          <a:ln>
            <a:tailEnd type="arrow"/>
          </a:ln>
        </p:spPr>
        <p:style>
          <a:lnRef idx="1">
            <a:schemeClr val="accent2"/>
          </a:lnRef>
          <a:fillRef idx="0">
            <a:schemeClr val="accent2"/>
          </a:fillRef>
          <a:effectRef idx="0">
            <a:schemeClr val="accent2"/>
          </a:effectRef>
          <a:fontRef idx="minor">
            <a:schemeClr val="tx1"/>
          </a:fontRef>
        </p:style>
      </p:cxnSp>
      <p:sp>
        <p:nvSpPr>
          <p:cNvPr id="17" name="Prostokąt 16"/>
          <p:cNvSpPr/>
          <p:nvPr/>
        </p:nvSpPr>
        <p:spPr>
          <a:xfrm>
            <a:off x="3707904" y="4031288"/>
            <a:ext cx="2592288" cy="5718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l-PL" sz="1200" dirty="0">
                <a:solidFill>
                  <a:schemeClr val="tx1"/>
                </a:solidFill>
              </a:rPr>
              <a:t>Naprawa </a:t>
            </a:r>
            <a:br>
              <a:rPr lang="pl-PL" sz="1200" dirty="0">
                <a:solidFill>
                  <a:schemeClr val="tx1"/>
                </a:solidFill>
              </a:rPr>
            </a:br>
            <a:r>
              <a:rPr lang="pl-PL" sz="1200" dirty="0">
                <a:solidFill>
                  <a:schemeClr val="tx1"/>
                </a:solidFill>
              </a:rPr>
              <a:t>i konserwacja</a:t>
            </a:r>
          </a:p>
        </p:txBody>
      </p:sp>
    </p:spTree>
    <p:extLst>
      <p:ext uri="{BB962C8B-B14F-4D97-AF65-F5344CB8AC3E}">
        <p14:creationId xmlns:p14="http://schemas.microsoft.com/office/powerpoint/2010/main" val="232337738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pl-PL" sz="2800" dirty="0"/>
              <a:t>Przykład analizy </a:t>
            </a:r>
            <a:r>
              <a:rPr lang="fr-BE" sz="2800" dirty="0"/>
              <a:t>LCC: </a:t>
            </a:r>
            <a:r>
              <a:rPr lang="pl-PL" sz="2800" dirty="0"/>
              <a:t>Mosty</a:t>
            </a:r>
            <a:br>
              <a:rPr lang="fr-BE" sz="2800" dirty="0"/>
            </a:br>
            <a:r>
              <a:rPr lang="pl-PL" sz="2800" dirty="0"/>
              <a:t>Podsumowanie kosztu cyklu życia mostu autostradowego na rzece </a:t>
            </a:r>
            <a:r>
              <a:rPr lang="en-US" sz="2800" baseline="50000" dirty="0"/>
              <a:t>32</a:t>
            </a:r>
            <a:endParaRPr lang="fr-BE" sz="2800" baseline="50000" dirty="0"/>
          </a:p>
        </p:txBody>
      </p:sp>
      <p:graphicFrame>
        <p:nvGraphicFramePr>
          <p:cNvPr id="11" name="Content Placeholder 10"/>
          <p:cNvGraphicFramePr>
            <a:graphicFrameLocks noGrp="1"/>
          </p:cNvGraphicFramePr>
          <p:nvPr>
            <p:ph sz="half" idx="1"/>
            <p:extLst>
              <p:ext uri="{D42A27DB-BD31-4B8C-83A1-F6EECF244321}">
                <p14:modId xmlns:p14="http://schemas.microsoft.com/office/powerpoint/2010/main" val="2537528836"/>
              </p:ext>
            </p:extLst>
          </p:nvPr>
        </p:nvGraphicFramePr>
        <p:xfrm>
          <a:off x="457200" y="1600200"/>
          <a:ext cx="4038600" cy="506916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Content Placeholder 11"/>
          <p:cNvGraphicFramePr>
            <a:graphicFrameLocks noGrp="1"/>
          </p:cNvGraphicFramePr>
          <p:nvPr>
            <p:ph sz="half" idx="2"/>
            <p:extLst>
              <p:ext uri="{D42A27DB-BD31-4B8C-83A1-F6EECF244321}">
                <p14:modId xmlns:p14="http://schemas.microsoft.com/office/powerpoint/2010/main" val="2425593333"/>
              </p:ext>
            </p:extLst>
          </p:nvPr>
        </p:nvGraphicFramePr>
        <p:xfrm>
          <a:off x="4648200" y="1600200"/>
          <a:ext cx="4038600" cy="5049520"/>
        </p:xfrm>
        <a:graphic>
          <a:graphicData uri="http://schemas.openxmlformats.org/drawingml/2006/table">
            <a:tbl>
              <a:tblPr firstRow="1" bandRow="1">
                <a:tableStyleId>{21E4AEA4-8DFA-4A89-87EB-49C32662AFE0}</a:tableStyleId>
              </a:tblPr>
              <a:tblGrid>
                <a:gridCol w="1009650">
                  <a:extLst>
                    <a:ext uri="{9D8B030D-6E8A-4147-A177-3AD203B41FA5}">
                      <a16:colId xmlns:a16="http://schemas.microsoft.com/office/drawing/2014/main" val="20000"/>
                    </a:ext>
                  </a:extLst>
                </a:gridCol>
                <a:gridCol w="930374">
                  <a:extLst>
                    <a:ext uri="{9D8B030D-6E8A-4147-A177-3AD203B41FA5}">
                      <a16:colId xmlns:a16="http://schemas.microsoft.com/office/drawing/2014/main" val="20001"/>
                    </a:ext>
                  </a:extLst>
                </a:gridCol>
                <a:gridCol w="1088926">
                  <a:extLst>
                    <a:ext uri="{9D8B030D-6E8A-4147-A177-3AD203B41FA5}">
                      <a16:colId xmlns:a16="http://schemas.microsoft.com/office/drawing/2014/main" val="20002"/>
                    </a:ext>
                  </a:extLst>
                </a:gridCol>
                <a:gridCol w="1009650">
                  <a:extLst>
                    <a:ext uri="{9D8B030D-6E8A-4147-A177-3AD203B41FA5}">
                      <a16:colId xmlns:a16="http://schemas.microsoft.com/office/drawing/2014/main" val="20003"/>
                    </a:ext>
                  </a:extLst>
                </a:gridCol>
              </a:tblGrid>
              <a:tr h="370840">
                <a:tc>
                  <a:txBody>
                    <a:bodyPr/>
                    <a:lstStyle/>
                    <a:p>
                      <a:r>
                        <a:rPr lang="pl-PL" sz="1200" dirty="0"/>
                        <a:t>Opis</a:t>
                      </a:r>
                      <a:endParaRPr lang="fr-BE" sz="1200" dirty="0"/>
                    </a:p>
                  </a:txBody>
                  <a:tcPr/>
                </a:tc>
                <a:tc>
                  <a:txBody>
                    <a:bodyPr/>
                    <a:lstStyle/>
                    <a:p>
                      <a:r>
                        <a:rPr lang="pl-PL" sz="1200" dirty="0"/>
                        <a:t>Stal węglowa</a:t>
                      </a:r>
                      <a:endParaRPr lang="fr-BE" sz="1200" dirty="0"/>
                    </a:p>
                  </a:txBody>
                  <a:tcPr/>
                </a:tc>
                <a:tc>
                  <a:txBody>
                    <a:bodyPr/>
                    <a:lstStyle/>
                    <a:p>
                      <a:r>
                        <a:rPr lang="pl-PL" sz="1200" dirty="0"/>
                        <a:t>Stal węglowa z epoksydową </a:t>
                      </a:r>
                      <a:r>
                        <a:rPr lang="pl-PL" sz="1200" b="1" kern="1200" dirty="0">
                          <a:solidFill>
                            <a:schemeClr val="lt1"/>
                          </a:solidFill>
                          <a:latin typeface="+mn-lt"/>
                          <a:ea typeface="+mn-ea"/>
                          <a:cs typeface="+mn-cs"/>
                        </a:rPr>
                        <a:t>powłoką malarską</a:t>
                      </a:r>
                      <a:endParaRPr lang="fr-BE" sz="1200" b="1" kern="1200" dirty="0">
                        <a:solidFill>
                          <a:schemeClr val="lt1"/>
                        </a:solidFill>
                        <a:latin typeface="+mn-lt"/>
                        <a:ea typeface="+mn-ea"/>
                        <a:cs typeface="+mn-cs"/>
                      </a:endParaRPr>
                    </a:p>
                  </a:txBody>
                  <a:tcPr/>
                </a:tc>
                <a:tc>
                  <a:txBody>
                    <a:bodyPr/>
                    <a:lstStyle/>
                    <a:p>
                      <a:r>
                        <a:rPr lang="pl-PL" sz="1200" dirty="0"/>
                        <a:t>Stal nierdzewna</a:t>
                      </a:r>
                      <a:endParaRPr lang="fr-BE" sz="1200" dirty="0"/>
                    </a:p>
                  </a:txBody>
                  <a:tcPr/>
                </a:tc>
                <a:extLst>
                  <a:ext uri="{0D108BD9-81ED-4DB2-BD59-A6C34878D82A}">
                    <a16:rowId xmlns:a16="http://schemas.microsoft.com/office/drawing/2014/main" val="10000"/>
                  </a:ext>
                </a:extLst>
              </a:tr>
              <a:tr h="370840">
                <a:tc>
                  <a:txBody>
                    <a:bodyPr/>
                    <a:lstStyle/>
                    <a:p>
                      <a:r>
                        <a:rPr lang="pl-PL" sz="1200" dirty="0"/>
                        <a:t>Koszt metalu</a:t>
                      </a:r>
                      <a:endParaRPr lang="fr-BE" sz="1200" dirty="0"/>
                    </a:p>
                  </a:txBody>
                  <a:tcPr anchor="b"/>
                </a:tc>
                <a:tc>
                  <a:txBody>
                    <a:bodyPr/>
                    <a:lstStyle/>
                    <a:p>
                      <a:pPr algn="r"/>
                      <a:r>
                        <a:rPr lang="fr-BE" sz="1200" dirty="0"/>
                        <a:t>8,197</a:t>
                      </a:r>
                    </a:p>
                  </a:txBody>
                  <a:tcPr anchor="b"/>
                </a:tc>
                <a:tc>
                  <a:txBody>
                    <a:bodyPr/>
                    <a:lstStyle/>
                    <a:p>
                      <a:pPr algn="r"/>
                      <a:r>
                        <a:rPr lang="fr-BE" sz="1200" dirty="0"/>
                        <a:t>31,420</a:t>
                      </a:r>
                    </a:p>
                  </a:txBody>
                  <a:tcPr anchor="b"/>
                </a:tc>
                <a:tc>
                  <a:txBody>
                    <a:bodyPr/>
                    <a:lstStyle/>
                    <a:p>
                      <a:pPr algn="r"/>
                      <a:r>
                        <a:rPr lang="fr-BE" sz="1200" dirty="0"/>
                        <a:t>88,646</a:t>
                      </a:r>
                    </a:p>
                  </a:txBody>
                  <a:tcPr anchor="b"/>
                </a:tc>
                <a:extLst>
                  <a:ext uri="{0D108BD9-81ED-4DB2-BD59-A6C34878D82A}">
                    <a16:rowId xmlns:a16="http://schemas.microsoft.com/office/drawing/2014/main" val="10001"/>
                  </a:ext>
                </a:extLst>
              </a:tr>
              <a:tr h="370840">
                <a:tc>
                  <a:txBody>
                    <a:bodyPr/>
                    <a:lstStyle/>
                    <a:p>
                      <a:r>
                        <a:rPr lang="pl-PL" sz="1200" dirty="0"/>
                        <a:t>Koszty wytwarzania</a:t>
                      </a:r>
                      <a:endParaRPr lang="fr-BE" sz="1200" dirty="0"/>
                    </a:p>
                  </a:txBody>
                  <a:tcPr anchor="b"/>
                </a:tc>
                <a:tc>
                  <a:txBody>
                    <a:bodyPr/>
                    <a:lstStyle/>
                    <a:p>
                      <a:pPr algn="r"/>
                      <a:r>
                        <a:rPr lang="fr-BE" sz="1200" dirty="0"/>
                        <a:t>0</a:t>
                      </a:r>
                    </a:p>
                  </a:txBody>
                  <a:tcPr anchor="b"/>
                </a:tc>
                <a:tc>
                  <a:txBody>
                    <a:bodyPr/>
                    <a:lstStyle/>
                    <a:p>
                      <a:pPr algn="r"/>
                      <a:r>
                        <a:rPr lang="fr-BE" sz="1200" dirty="0"/>
                        <a:t>0</a:t>
                      </a:r>
                    </a:p>
                  </a:txBody>
                  <a:tcPr anchor="b"/>
                </a:tc>
                <a:tc>
                  <a:txBody>
                    <a:bodyPr/>
                    <a:lstStyle/>
                    <a:p>
                      <a:pPr algn="r"/>
                      <a:r>
                        <a:rPr lang="fr-BE" sz="1200" dirty="0"/>
                        <a:t>0</a:t>
                      </a:r>
                    </a:p>
                  </a:txBody>
                  <a:tcPr anchor="b"/>
                </a:tc>
                <a:extLst>
                  <a:ext uri="{0D108BD9-81ED-4DB2-BD59-A6C34878D82A}">
                    <a16:rowId xmlns:a16="http://schemas.microsoft.com/office/drawing/2014/main" val="10002"/>
                  </a:ext>
                </a:extLst>
              </a:tr>
              <a:tr h="370840">
                <a:tc>
                  <a:txBody>
                    <a:bodyPr/>
                    <a:lstStyle/>
                    <a:p>
                      <a:r>
                        <a:rPr lang="pl-PL" sz="1200" dirty="0"/>
                        <a:t>Inne koszty</a:t>
                      </a:r>
                      <a:r>
                        <a:rPr lang="pl-PL" sz="1200" baseline="0" dirty="0"/>
                        <a:t> instalacji</a:t>
                      </a:r>
                      <a:endParaRPr lang="fr-BE" sz="1200" dirty="0"/>
                    </a:p>
                  </a:txBody>
                  <a:tcPr anchor="b"/>
                </a:tc>
                <a:tc>
                  <a:txBody>
                    <a:bodyPr/>
                    <a:lstStyle/>
                    <a:p>
                      <a:pPr algn="r"/>
                      <a:r>
                        <a:rPr lang="fr-BE" sz="1200" dirty="0"/>
                        <a:t>15,611,354</a:t>
                      </a:r>
                    </a:p>
                  </a:txBody>
                  <a:tcPr anchor="b"/>
                </a:tc>
                <a:tc>
                  <a:txBody>
                    <a:bodyPr/>
                    <a:lstStyle/>
                    <a:p>
                      <a:pPr algn="r"/>
                      <a:r>
                        <a:rPr lang="fr-BE" sz="1200" dirty="0"/>
                        <a:t>15,611,345</a:t>
                      </a:r>
                    </a:p>
                  </a:txBody>
                  <a:tcPr anchor="b"/>
                </a:tc>
                <a:tc>
                  <a:txBody>
                    <a:bodyPr/>
                    <a:lstStyle/>
                    <a:p>
                      <a:pPr algn="r"/>
                      <a:r>
                        <a:rPr lang="fr-BE" sz="1200" dirty="0"/>
                        <a:t>15,611,354</a:t>
                      </a:r>
                    </a:p>
                  </a:txBody>
                  <a:tcPr anchor="b"/>
                </a:tc>
                <a:extLst>
                  <a:ext uri="{0D108BD9-81ED-4DB2-BD59-A6C34878D82A}">
                    <a16:rowId xmlns:a16="http://schemas.microsoft.com/office/drawing/2014/main" val="10003"/>
                  </a:ext>
                </a:extLst>
              </a:tr>
              <a:tr h="370840">
                <a:tc>
                  <a:txBody>
                    <a:bodyPr/>
                    <a:lstStyle/>
                    <a:p>
                      <a:r>
                        <a:rPr lang="pl-PL" sz="1200" dirty="0"/>
                        <a:t>Koszty początkowe</a:t>
                      </a:r>
                      <a:endParaRPr lang="fr-BE" sz="1200" dirty="0"/>
                    </a:p>
                  </a:txBody>
                  <a:tcPr anchor="b">
                    <a:solidFill>
                      <a:srgbClr val="00B050"/>
                    </a:solidFill>
                  </a:tcPr>
                </a:tc>
                <a:tc>
                  <a:txBody>
                    <a:bodyPr/>
                    <a:lstStyle/>
                    <a:p>
                      <a:pPr algn="r"/>
                      <a:r>
                        <a:rPr lang="fr-BE" sz="1200" dirty="0"/>
                        <a:t>15,619,551</a:t>
                      </a:r>
                    </a:p>
                  </a:txBody>
                  <a:tcPr anchor="b">
                    <a:solidFill>
                      <a:srgbClr val="00B050"/>
                    </a:solidFill>
                  </a:tcPr>
                </a:tc>
                <a:tc>
                  <a:txBody>
                    <a:bodyPr/>
                    <a:lstStyle/>
                    <a:p>
                      <a:pPr algn="r"/>
                      <a:r>
                        <a:rPr lang="fr-BE" sz="1200" dirty="0"/>
                        <a:t>15,642,774</a:t>
                      </a:r>
                    </a:p>
                  </a:txBody>
                  <a:tcPr anchor="b">
                    <a:solidFill>
                      <a:srgbClr val="00B050"/>
                    </a:solidFill>
                  </a:tcPr>
                </a:tc>
                <a:tc>
                  <a:txBody>
                    <a:bodyPr/>
                    <a:lstStyle/>
                    <a:p>
                      <a:pPr algn="r"/>
                      <a:r>
                        <a:rPr lang="fr-BE" sz="1200" dirty="0"/>
                        <a:t>15,700,000</a:t>
                      </a:r>
                    </a:p>
                  </a:txBody>
                  <a:tcPr anchor="b">
                    <a:solidFill>
                      <a:srgbClr val="00B050"/>
                    </a:solidFill>
                  </a:tcPr>
                </a:tc>
                <a:extLst>
                  <a:ext uri="{0D108BD9-81ED-4DB2-BD59-A6C34878D82A}">
                    <a16:rowId xmlns:a16="http://schemas.microsoft.com/office/drawing/2014/main" val="10004"/>
                  </a:ext>
                </a:extLst>
              </a:tr>
              <a:tr h="370840">
                <a:tc>
                  <a:txBody>
                    <a:bodyPr/>
                    <a:lstStyle/>
                    <a:p>
                      <a:r>
                        <a:rPr lang="pl-PL" sz="1200" dirty="0"/>
                        <a:t>Konserwacja</a:t>
                      </a:r>
                      <a:endParaRPr lang="fr-BE" sz="1200" dirty="0"/>
                    </a:p>
                  </a:txBody>
                  <a:tcPr anchor="b"/>
                </a:tc>
                <a:tc>
                  <a:txBody>
                    <a:bodyPr/>
                    <a:lstStyle/>
                    <a:p>
                      <a:pPr algn="r"/>
                      <a:r>
                        <a:rPr lang="fr-BE" sz="1200" dirty="0"/>
                        <a:t>0</a:t>
                      </a:r>
                    </a:p>
                  </a:txBody>
                  <a:tcPr anchor="b"/>
                </a:tc>
                <a:tc>
                  <a:txBody>
                    <a:bodyPr/>
                    <a:lstStyle/>
                    <a:p>
                      <a:pPr algn="r"/>
                      <a:r>
                        <a:rPr lang="fr-BE" sz="1200" dirty="0"/>
                        <a:t>0</a:t>
                      </a:r>
                    </a:p>
                  </a:txBody>
                  <a:tcPr anchor="b"/>
                </a:tc>
                <a:tc>
                  <a:txBody>
                    <a:bodyPr/>
                    <a:lstStyle/>
                    <a:p>
                      <a:pPr algn="r"/>
                      <a:r>
                        <a:rPr lang="fr-BE" sz="1200" dirty="0"/>
                        <a:t>0</a:t>
                      </a:r>
                    </a:p>
                  </a:txBody>
                  <a:tcPr anchor="b"/>
                </a:tc>
                <a:extLst>
                  <a:ext uri="{0D108BD9-81ED-4DB2-BD59-A6C34878D82A}">
                    <a16:rowId xmlns:a16="http://schemas.microsoft.com/office/drawing/2014/main" val="10005"/>
                  </a:ext>
                </a:extLst>
              </a:tr>
              <a:tr h="370840">
                <a:tc>
                  <a:txBody>
                    <a:bodyPr/>
                    <a:lstStyle/>
                    <a:p>
                      <a:r>
                        <a:rPr lang="pl-PL" sz="1200" dirty="0"/>
                        <a:t>Wymiana</a:t>
                      </a:r>
                      <a:endParaRPr lang="fr-BE" sz="1200" dirty="0"/>
                    </a:p>
                  </a:txBody>
                  <a:tcPr anchor="b"/>
                </a:tc>
                <a:tc>
                  <a:txBody>
                    <a:bodyPr/>
                    <a:lstStyle/>
                    <a:p>
                      <a:pPr algn="r"/>
                      <a:r>
                        <a:rPr lang="fr-BE" sz="1200" dirty="0"/>
                        <a:t>256,239</a:t>
                      </a:r>
                    </a:p>
                  </a:txBody>
                  <a:tcPr anchor="b"/>
                </a:tc>
                <a:tc>
                  <a:txBody>
                    <a:bodyPr/>
                    <a:lstStyle/>
                    <a:p>
                      <a:pPr algn="r"/>
                      <a:r>
                        <a:rPr lang="fr-BE" sz="1200" dirty="0"/>
                        <a:t>76,872</a:t>
                      </a:r>
                    </a:p>
                  </a:txBody>
                  <a:tcPr anchor="b"/>
                </a:tc>
                <a:tc>
                  <a:txBody>
                    <a:bodyPr/>
                    <a:lstStyle/>
                    <a:p>
                      <a:pPr algn="r"/>
                      <a:r>
                        <a:rPr lang="fr-BE" sz="1200" dirty="0">
                          <a:solidFill>
                            <a:schemeClr val="tx1"/>
                          </a:solidFill>
                        </a:rPr>
                        <a:t>-141</a:t>
                      </a:r>
                    </a:p>
                  </a:txBody>
                  <a:tcPr anchor="b"/>
                </a:tc>
                <a:extLst>
                  <a:ext uri="{0D108BD9-81ED-4DB2-BD59-A6C34878D82A}">
                    <a16:rowId xmlns:a16="http://schemas.microsoft.com/office/drawing/2014/main" val="10006"/>
                  </a:ext>
                </a:extLst>
              </a:tr>
              <a:tr h="370840">
                <a:tc>
                  <a:txBody>
                    <a:bodyPr/>
                    <a:lstStyle/>
                    <a:p>
                      <a:r>
                        <a:rPr lang="pl-PL" sz="1200" dirty="0"/>
                        <a:t>Straty produkcji</a:t>
                      </a:r>
                      <a:endParaRPr lang="fr-BE" sz="1200" dirty="0"/>
                    </a:p>
                  </a:txBody>
                  <a:tcPr anchor="b"/>
                </a:tc>
                <a:tc>
                  <a:txBody>
                    <a:bodyPr/>
                    <a:lstStyle/>
                    <a:p>
                      <a:pPr algn="r"/>
                      <a:r>
                        <a:rPr lang="fr-BE" sz="1200" dirty="0"/>
                        <a:t>2,218,524</a:t>
                      </a:r>
                    </a:p>
                  </a:txBody>
                  <a:tcPr anchor="b"/>
                </a:tc>
                <a:tc>
                  <a:txBody>
                    <a:bodyPr/>
                    <a:lstStyle/>
                    <a:p>
                      <a:pPr algn="r"/>
                      <a:r>
                        <a:rPr lang="fr-BE" sz="1200" dirty="0"/>
                        <a:t>2,218,524</a:t>
                      </a:r>
                    </a:p>
                  </a:txBody>
                  <a:tcPr anchor="b"/>
                </a:tc>
                <a:tc>
                  <a:txBody>
                    <a:bodyPr/>
                    <a:lstStyle/>
                    <a:p>
                      <a:pPr algn="r"/>
                      <a:r>
                        <a:rPr lang="fr-BE" sz="1200" dirty="0"/>
                        <a:t>0</a:t>
                      </a:r>
                    </a:p>
                  </a:txBody>
                  <a:tcPr anchor="b"/>
                </a:tc>
                <a:extLst>
                  <a:ext uri="{0D108BD9-81ED-4DB2-BD59-A6C34878D82A}">
                    <a16:rowId xmlns:a16="http://schemas.microsoft.com/office/drawing/2014/main" val="10007"/>
                  </a:ext>
                </a:extLst>
              </a:tr>
              <a:tr h="370840">
                <a:tc>
                  <a:txBody>
                    <a:bodyPr/>
                    <a:lstStyle/>
                    <a:p>
                      <a:r>
                        <a:rPr lang="pl-PL" sz="1200" dirty="0"/>
                        <a:t>Związane z materiałem</a:t>
                      </a:r>
                      <a:endParaRPr lang="fr-BE" sz="1200" dirty="0"/>
                    </a:p>
                  </a:txBody>
                  <a:tcPr anchor="b"/>
                </a:tc>
                <a:tc>
                  <a:txBody>
                    <a:bodyPr/>
                    <a:lstStyle/>
                    <a:p>
                      <a:pPr algn="r"/>
                      <a:r>
                        <a:rPr lang="fr-BE" sz="1200" dirty="0"/>
                        <a:t>0</a:t>
                      </a:r>
                    </a:p>
                  </a:txBody>
                  <a:tcPr anchor="b"/>
                </a:tc>
                <a:tc>
                  <a:txBody>
                    <a:bodyPr/>
                    <a:lstStyle/>
                    <a:p>
                      <a:pPr algn="r"/>
                      <a:r>
                        <a:rPr lang="fr-BE" sz="1200" dirty="0"/>
                        <a:t>0</a:t>
                      </a:r>
                    </a:p>
                  </a:txBody>
                  <a:tcPr anchor="b"/>
                </a:tc>
                <a:tc>
                  <a:txBody>
                    <a:bodyPr/>
                    <a:lstStyle/>
                    <a:p>
                      <a:pPr algn="r"/>
                      <a:r>
                        <a:rPr lang="fr-BE" sz="1200" dirty="0"/>
                        <a:t>0</a:t>
                      </a:r>
                    </a:p>
                  </a:txBody>
                  <a:tcPr anchor="b"/>
                </a:tc>
                <a:extLst>
                  <a:ext uri="{0D108BD9-81ED-4DB2-BD59-A6C34878D82A}">
                    <a16:rowId xmlns:a16="http://schemas.microsoft.com/office/drawing/2014/main" val="10008"/>
                  </a:ext>
                </a:extLst>
              </a:tr>
              <a:tr h="370840">
                <a:tc>
                  <a:txBody>
                    <a:bodyPr/>
                    <a:lstStyle/>
                    <a:p>
                      <a:r>
                        <a:rPr lang="pl-PL" sz="1200" dirty="0"/>
                        <a:t>Koszty użytkowania</a:t>
                      </a:r>
                      <a:endParaRPr lang="fr-BE" sz="1200" dirty="0"/>
                    </a:p>
                  </a:txBody>
                  <a:tcPr anchor="b">
                    <a:solidFill>
                      <a:srgbClr val="00B050"/>
                    </a:solidFill>
                  </a:tcPr>
                </a:tc>
                <a:tc>
                  <a:txBody>
                    <a:bodyPr/>
                    <a:lstStyle/>
                    <a:p>
                      <a:pPr algn="r"/>
                      <a:r>
                        <a:rPr lang="fr-BE" sz="1200" dirty="0"/>
                        <a:t>2,247,763</a:t>
                      </a:r>
                    </a:p>
                  </a:txBody>
                  <a:tcPr anchor="b">
                    <a:solidFill>
                      <a:srgbClr val="00B050"/>
                    </a:solidFill>
                  </a:tcPr>
                </a:tc>
                <a:tc>
                  <a:txBody>
                    <a:bodyPr/>
                    <a:lstStyle/>
                    <a:p>
                      <a:pPr algn="r"/>
                      <a:r>
                        <a:rPr lang="fr-BE" sz="1200" dirty="0"/>
                        <a:t>2,295,396</a:t>
                      </a:r>
                    </a:p>
                  </a:txBody>
                  <a:tcPr anchor="b">
                    <a:solidFill>
                      <a:srgbClr val="00B050"/>
                    </a:solidFill>
                  </a:tcPr>
                </a:tc>
                <a:tc>
                  <a:txBody>
                    <a:bodyPr/>
                    <a:lstStyle/>
                    <a:p>
                      <a:pPr algn="r"/>
                      <a:r>
                        <a:rPr lang="fr-BE" sz="1200" dirty="0"/>
                        <a:t>-141</a:t>
                      </a:r>
                    </a:p>
                  </a:txBody>
                  <a:tcPr anchor="b">
                    <a:solidFill>
                      <a:srgbClr val="00B050"/>
                    </a:solidFill>
                  </a:tcPr>
                </a:tc>
                <a:extLst>
                  <a:ext uri="{0D108BD9-81ED-4DB2-BD59-A6C34878D82A}">
                    <a16:rowId xmlns:a16="http://schemas.microsoft.com/office/drawing/2014/main" val="10009"/>
                  </a:ext>
                </a:extLst>
              </a:tr>
              <a:tr h="370840">
                <a:tc>
                  <a:txBody>
                    <a:bodyPr/>
                    <a:lstStyle/>
                    <a:p>
                      <a:r>
                        <a:rPr lang="pl-PL" sz="1200" b="1" dirty="0"/>
                        <a:t>Suma </a:t>
                      </a:r>
                      <a:r>
                        <a:rPr lang="fr-BE" sz="1200" b="1" dirty="0"/>
                        <a:t>LCC</a:t>
                      </a:r>
                    </a:p>
                  </a:txBody>
                  <a:tcPr anchor="b">
                    <a:solidFill>
                      <a:srgbClr val="00B050"/>
                    </a:solidFill>
                  </a:tcPr>
                </a:tc>
                <a:tc>
                  <a:txBody>
                    <a:bodyPr/>
                    <a:lstStyle/>
                    <a:p>
                      <a:pPr algn="r"/>
                      <a:r>
                        <a:rPr lang="fr-BE" sz="1200" b="1" dirty="0"/>
                        <a:t>18,094,314</a:t>
                      </a:r>
                    </a:p>
                  </a:txBody>
                  <a:tcPr anchor="b">
                    <a:solidFill>
                      <a:srgbClr val="00B050"/>
                    </a:solidFill>
                  </a:tcPr>
                </a:tc>
                <a:tc>
                  <a:txBody>
                    <a:bodyPr/>
                    <a:lstStyle/>
                    <a:p>
                      <a:pPr algn="r"/>
                      <a:r>
                        <a:rPr lang="fr-BE" sz="1200" b="1" dirty="0"/>
                        <a:t>17,937,170</a:t>
                      </a:r>
                    </a:p>
                  </a:txBody>
                  <a:tcPr anchor="b">
                    <a:solidFill>
                      <a:srgbClr val="00B050"/>
                    </a:solidFill>
                  </a:tcPr>
                </a:tc>
                <a:tc>
                  <a:txBody>
                    <a:bodyPr/>
                    <a:lstStyle/>
                    <a:p>
                      <a:pPr algn="r"/>
                      <a:r>
                        <a:rPr lang="fr-BE" sz="1200" b="1" dirty="0"/>
                        <a:t>15,699,859</a:t>
                      </a:r>
                    </a:p>
                  </a:txBody>
                  <a:tcPr anchor="b">
                    <a:solidFill>
                      <a:srgbClr val="00B050"/>
                    </a:solidFill>
                  </a:tcPr>
                </a:tc>
                <a:extLst>
                  <a:ext uri="{0D108BD9-81ED-4DB2-BD59-A6C34878D82A}">
                    <a16:rowId xmlns:a16="http://schemas.microsoft.com/office/drawing/2014/main" val="10010"/>
                  </a:ext>
                </a:extLst>
              </a:tr>
            </a:tbl>
          </a:graphicData>
        </a:graphic>
      </p:graphicFrame>
      <p:sp>
        <p:nvSpPr>
          <p:cNvPr id="3" name="Slide Number Placeholder 2"/>
          <p:cNvSpPr>
            <a:spLocks noGrp="1"/>
          </p:cNvSpPr>
          <p:nvPr>
            <p:ph type="sldNum" sz="quarter" idx="12"/>
          </p:nvPr>
        </p:nvSpPr>
        <p:spPr/>
        <p:txBody>
          <a:bodyPr/>
          <a:lstStyle/>
          <a:p>
            <a:fld id="{BF73EC7F-79ED-4C17-9829-92AE53B2AB65}" type="slidenum">
              <a:rPr lang="fr-BE" smtClean="0"/>
              <a:t>33</a:t>
            </a:fld>
            <a:endParaRPr lang="fr-BE"/>
          </a:p>
        </p:txBody>
      </p:sp>
    </p:spTree>
    <p:extLst>
      <p:ext uri="{BB962C8B-B14F-4D97-AF65-F5344CB8AC3E}">
        <p14:creationId xmlns:p14="http://schemas.microsoft.com/office/powerpoint/2010/main" val="180773631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pl-PL" sz="4000" dirty="0"/>
              <a:t>Przykład analizy </a:t>
            </a:r>
            <a:r>
              <a:rPr lang="fr-BE" sz="4000" dirty="0"/>
              <a:t>LCC: </a:t>
            </a:r>
            <a:r>
              <a:rPr lang="pl-PL" sz="4000" dirty="0"/>
              <a:t>Pokrycie dachowe</a:t>
            </a:r>
            <a:br>
              <a:rPr lang="pl-PL" sz="3600" dirty="0"/>
            </a:br>
            <a:r>
              <a:rPr lang="pl-PL" sz="2400" dirty="0"/>
              <a:t> </a:t>
            </a:r>
            <a:br>
              <a:rPr lang="pl-PL" sz="3600" dirty="0"/>
            </a:br>
            <a:r>
              <a:rPr lang="pl-PL" sz="2000" dirty="0">
                <a:cs typeface="Arial" pitchFamily="34" charset="0"/>
              </a:rPr>
              <a:t>Analiza kosztu życia dla dachu</a:t>
            </a:r>
            <a:r>
              <a:rPr lang="en-US" sz="2000" dirty="0">
                <a:cs typeface="Arial" pitchFamily="34" charset="0"/>
              </a:rPr>
              <a:t> </a:t>
            </a:r>
            <a:r>
              <a:rPr lang="en-US" sz="2000" baseline="50000" dirty="0">
                <a:cs typeface="Arial" pitchFamily="34" charset="0"/>
              </a:rPr>
              <a:t>33, 34, 35</a:t>
            </a:r>
            <a:endParaRPr lang="fr-BE" sz="3600" baseline="50000" dirty="0"/>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3905131903"/>
              </p:ext>
            </p:extLst>
          </p:nvPr>
        </p:nvGraphicFramePr>
        <p:xfrm>
          <a:off x="457200" y="1600200"/>
          <a:ext cx="8229600" cy="2775696"/>
        </p:xfrm>
        <a:graphic>
          <a:graphicData uri="http://schemas.openxmlformats.org/drawingml/2006/table">
            <a:tbl>
              <a:tblPr firstRow="1" bandRow="1">
                <a:tableStyleId>{5C22544A-7EE6-4342-B048-85BDC9FD1C3A}</a:tableStyleId>
              </a:tblPr>
              <a:tblGrid>
                <a:gridCol w="2743200">
                  <a:extLst>
                    <a:ext uri="{9D8B030D-6E8A-4147-A177-3AD203B41FA5}">
                      <a16:colId xmlns:a16="http://schemas.microsoft.com/office/drawing/2014/main" val="20000"/>
                    </a:ext>
                  </a:extLst>
                </a:gridCol>
                <a:gridCol w="2743200">
                  <a:extLst>
                    <a:ext uri="{9D8B030D-6E8A-4147-A177-3AD203B41FA5}">
                      <a16:colId xmlns:a16="http://schemas.microsoft.com/office/drawing/2014/main" val="20001"/>
                    </a:ext>
                  </a:extLst>
                </a:gridCol>
                <a:gridCol w="2743200">
                  <a:extLst>
                    <a:ext uri="{9D8B030D-6E8A-4147-A177-3AD203B41FA5}">
                      <a16:colId xmlns:a16="http://schemas.microsoft.com/office/drawing/2014/main" val="20002"/>
                    </a:ext>
                  </a:extLst>
                </a:gridCol>
              </a:tblGrid>
              <a:tr h="1586976">
                <a:tc>
                  <a:txBody>
                    <a:bodyPr/>
                    <a:lstStyle/>
                    <a:p>
                      <a:endParaRPr lang="fr-BE"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fr-BE"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fr-BE"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r h="110592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800" dirty="0">
                        <a:solidFill>
                          <a:schemeClr val="tx1"/>
                        </a:solidFill>
                        <a:cs typeface="Arial"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pl-PL" sz="1800" dirty="0">
                          <a:solidFill>
                            <a:schemeClr val="tx1"/>
                          </a:solidFill>
                          <a:cs typeface="Arial" pitchFamily="34" charset="0"/>
                        </a:rPr>
                        <a:t>Konwencjonalny system pokrycia dachowego</a:t>
                      </a:r>
                      <a:r>
                        <a:rPr lang="en-US" sz="1800" dirty="0">
                          <a:solidFill>
                            <a:schemeClr val="tx1"/>
                          </a:solidFill>
                          <a:cs typeface="Arial" pitchFamily="34" charset="0"/>
                        </a:rPr>
                        <a:t>, ~30 </a:t>
                      </a:r>
                      <a:r>
                        <a:rPr lang="pl-PL" sz="1800" dirty="0">
                          <a:solidFill>
                            <a:schemeClr val="tx1"/>
                          </a:solidFill>
                          <a:cs typeface="Arial" pitchFamily="34" charset="0"/>
                        </a:rPr>
                        <a:t>lat</a:t>
                      </a:r>
                      <a:endParaRPr lang="fr-BE"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800" dirty="0">
                        <a:solidFill>
                          <a:schemeClr val="tx1"/>
                        </a:solidFill>
                        <a:cs typeface="Arial"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pl-PL" sz="1800" dirty="0">
                          <a:solidFill>
                            <a:schemeClr val="tx1"/>
                          </a:solidFill>
                          <a:cs typeface="Arial" pitchFamily="34" charset="0"/>
                        </a:rPr>
                        <a:t>Metalowe pokrycie dachowe</a:t>
                      </a:r>
                      <a:r>
                        <a:rPr lang="en-US" sz="1800" dirty="0">
                          <a:solidFill>
                            <a:schemeClr val="tx1"/>
                          </a:solidFill>
                          <a:cs typeface="Arial" pitchFamily="34" charset="0"/>
                        </a:rPr>
                        <a:t> , 40-50 </a:t>
                      </a:r>
                      <a:r>
                        <a:rPr lang="pl-PL" sz="1800" dirty="0">
                          <a:solidFill>
                            <a:schemeClr val="tx1"/>
                          </a:solidFill>
                          <a:cs typeface="Arial" pitchFamily="34" charset="0"/>
                        </a:rPr>
                        <a:t>lat</a:t>
                      </a:r>
                      <a:endParaRPr lang="fr-BE"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800" dirty="0">
                        <a:solidFill>
                          <a:schemeClr val="tx1"/>
                        </a:solidFill>
                        <a:cs typeface="Arial"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pl-PL" sz="1800" dirty="0">
                          <a:solidFill>
                            <a:schemeClr val="tx1"/>
                          </a:solidFill>
                          <a:cs typeface="Arial" pitchFamily="34" charset="0"/>
                        </a:rPr>
                        <a:t>Pokrycie dachowe ze stali nierdzewnej</a:t>
                      </a:r>
                      <a:r>
                        <a:rPr lang="en-US" sz="1800" dirty="0">
                          <a:solidFill>
                            <a:schemeClr val="tx1"/>
                          </a:solidFill>
                          <a:cs typeface="Arial" pitchFamily="34" charset="0"/>
                        </a:rPr>
                        <a:t>, </a:t>
                      </a:r>
                      <a:r>
                        <a:rPr lang="pl-PL" sz="1800" dirty="0">
                          <a:solidFill>
                            <a:schemeClr val="tx1"/>
                          </a:solidFill>
                          <a:cs typeface="Arial" pitchFamily="34" charset="0"/>
                        </a:rPr>
                        <a:t>ponad </a:t>
                      </a:r>
                      <a:r>
                        <a:rPr lang="en-US" sz="1800" dirty="0">
                          <a:solidFill>
                            <a:schemeClr val="tx1"/>
                          </a:solidFill>
                          <a:cs typeface="Arial" pitchFamily="34" charset="0"/>
                        </a:rPr>
                        <a:t>50 </a:t>
                      </a:r>
                      <a:r>
                        <a:rPr lang="pl-PL" sz="1800" dirty="0">
                          <a:solidFill>
                            <a:schemeClr val="tx1"/>
                          </a:solidFill>
                          <a:cs typeface="Arial" pitchFamily="34" charset="0"/>
                        </a:rPr>
                        <a:t>lat</a:t>
                      </a:r>
                      <a:endParaRPr lang="en-US" sz="1800" dirty="0">
                        <a:solidFill>
                          <a:schemeClr val="tx1"/>
                        </a:solidFill>
                        <a:cs typeface="Arial"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bl>
          </a:graphicData>
        </a:graphic>
      </p:graphicFrame>
      <p:pic>
        <p:nvPicPr>
          <p:cNvPr id="9" name="Grafik 6"/>
          <p:cNvPicPr>
            <a:picLocks/>
          </p:cNvPicPr>
          <p:nvPr/>
        </p:nvPicPr>
        <p:blipFill>
          <a:blip r:embed="rId3">
            <a:extLst>
              <a:ext uri="{28A0092B-C50C-407E-A947-70E740481C1C}">
                <a14:useLocalDpi xmlns:a14="http://schemas.microsoft.com/office/drawing/2010/main" val="0"/>
              </a:ext>
            </a:extLst>
          </a:blip>
          <a:stretch>
            <a:fillRect/>
          </a:stretch>
        </p:blipFill>
        <p:spPr>
          <a:xfrm>
            <a:off x="530843" y="1704441"/>
            <a:ext cx="2520000" cy="1656000"/>
          </a:xfrm>
          <a:prstGeom prst="rect">
            <a:avLst/>
          </a:prstGeom>
          <a:ln w="3175">
            <a:solidFill>
              <a:schemeClr val="tx1"/>
            </a:solidFill>
          </a:ln>
        </p:spPr>
      </p:pic>
      <p:pic>
        <p:nvPicPr>
          <p:cNvPr id="10" name="Grafik 7"/>
          <p:cNvPicPr>
            <a:picLocks/>
          </p:cNvPicPr>
          <p:nvPr/>
        </p:nvPicPr>
        <p:blipFill>
          <a:blip r:embed="rId4">
            <a:extLst>
              <a:ext uri="{28A0092B-C50C-407E-A947-70E740481C1C}">
                <a14:useLocalDpi xmlns:a14="http://schemas.microsoft.com/office/drawing/2010/main" val="0"/>
              </a:ext>
            </a:extLst>
          </a:blip>
          <a:stretch>
            <a:fillRect/>
          </a:stretch>
        </p:blipFill>
        <p:spPr>
          <a:xfrm>
            <a:off x="3294342" y="1704441"/>
            <a:ext cx="2520000" cy="1656000"/>
          </a:xfrm>
          <a:prstGeom prst="rect">
            <a:avLst/>
          </a:prstGeom>
          <a:ln w="3175">
            <a:solidFill>
              <a:schemeClr val="tx1"/>
            </a:solidFill>
          </a:ln>
        </p:spPr>
      </p:pic>
      <p:pic>
        <p:nvPicPr>
          <p:cNvPr id="11" name="Grafik 10"/>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6102424" y="1704440"/>
            <a:ext cx="2520000" cy="1654529"/>
          </a:xfrm>
          <a:prstGeom prst="rect">
            <a:avLst/>
          </a:prstGeom>
          <a:ln w="3175">
            <a:solidFill>
              <a:schemeClr val="tx1"/>
            </a:solidFill>
          </a:ln>
        </p:spPr>
      </p:pic>
      <p:pic>
        <p:nvPicPr>
          <p:cNvPr id="3" name="Picture 2"/>
          <p:cNvPicPr preferRelativeResize="0">
            <a:picLocks/>
          </p:cNvPicPr>
          <p:nvPr/>
        </p:nvPicPr>
        <p:blipFill>
          <a:blip r:embed="rId6">
            <a:extLst>
              <a:ext uri="{28A0092B-C50C-407E-A947-70E740481C1C}">
                <a14:useLocalDpi xmlns:a14="http://schemas.microsoft.com/office/drawing/2010/main" val="0"/>
              </a:ext>
            </a:extLst>
          </a:blip>
          <a:stretch>
            <a:fillRect/>
          </a:stretch>
        </p:blipFill>
        <p:spPr>
          <a:xfrm>
            <a:off x="611560" y="4575770"/>
            <a:ext cx="7920000" cy="1733550"/>
          </a:xfrm>
          <a:prstGeom prst="rect">
            <a:avLst/>
          </a:prstGeom>
        </p:spPr>
      </p:pic>
      <p:sp>
        <p:nvSpPr>
          <p:cNvPr id="4" name="Slide Number Placeholder 3"/>
          <p:cNvSpPr>
            <a:spLocks noGrp="1"/>
          </p:cNvSpPr>
          <p:nvPr>
            <p:ph type="sldNum" sz="quarter" idx="12"/>
          </p:nvPr>
        </p:nvSpPr>
        <p:spPr/>
        <p:txBody>
          <a:bodyPr/>
          <a:lstStyle/>
          <a:p>
            <a:fld id="{BF73EC7F-79ED-4C17-9829-92AE53B2AB65}" type="slidenum">
              <a:rPr lang="fr-BE" smtClean="0"/>
              <a:t>34</a:t>
            </a:fld>
            <a:endParaRPr lang="fr-BE"/>
          </a:p>
        </p:txBody>
      </p:sp>
      <p:sp>
        <p:nvSpPr>
          <p:cNvPr id="12" name="Prostokąt 11"/>
          <p:cNvSpPr/>
          <p:nvPr/>
        </p:nvSpPr>
        <p:spPr>
          <a:xfrm>
            <a:off x="262856" y="5226545"/>
            <a:ext cx="1584176" cy="21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pl-PL" b="1" dirty="0">
                <a:solidFill>
                  <a:schemeClr val="tx1"/>
                </a:solidFill>
                <a:latin typeface="Arial" panose="020B0604020202020204" pitchFamily="34" charset="0"/>
                <a:cs typeface="Arial" panose="020B0604020202020204" pitchFamily="34" charset="0"/>
              </a:rPr>
              <a:t>Pokrycie metalowe</a:t>
            </a:r>
            <a:endParaRPr lang="pl-PL" sz="2400" b="1" dirty="0">
              <a:solidFill>
                <a:schemeClr val="tx1"/>
              </a:solidFill>
              <a:latin typeface="Arial" panose="020B0604020202020204" pitchFamily="34" charset="0"/>
              <a:cs typeface="Arial" panose="020B0604020202020204" pitchFamily="34" charset="0"/>
            </a:endParaRPr>
          </a:p>
        </p:txBody>
      </p:sp>
      <p:sp>
        <p:nvSpPr>
          <p:cNvPr id="13" name="Prostokąt 12"/>
          <p:cNvSpPr/>
          <p:nvPr/>
        </p:nvSpPr>
        <p:spPr>
          <a:xfrm>
            <a:off x="262856" y="5661248"/>
            <a:ext cx="1584176" cy="4320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pl-PL" b="1" dirty="0">
                <a:solidFill>
                  <a:schemeClr val="bg2">
                    <a:lumMod val="50000"/>
                  </a:schemeClr>
                </a:solidFill>
                <a:latin typeface="Arial" panose="020B0604020202020204" pitchFamily="34" charset="0"/>
                <a:cs typeface="Arial" panose="020B0604020202020204" pitchFamily="34" charset="0"/>
              </a:rPr>
              <a:t>Pokrycie niemetalowe</a:t>
            </a:r>
          </a:p>
        </p:txBody>
      </p:sp>
      <p:sp>
        <p:nvSpPr>
          <p:cNvPr id="5" name="Objaśnienie prostokątne zaokrąglone 4"/>
          <p:cNvSpPr/>
          <p:nvPr/>
        </p:nvSpPr>
        <p:spPr>
          <a:xfrm>
            <a:off x="3635896" y="4575770"/>
            <a:ext cx="2520280" cy="509414"/>
          </a:xfrm>
          <a:prstGeom prst="wedgeRoundRectCallout">
            <a:avLst>
              <a:gd name="adj1" fmla="val 19480"/>
              <a:gd name="adj2" fmla="val 79951"/>
              <a:gd name="adj3" fmla="val 16667"/>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b="1" dirty="0">
                <a:effectLst>
                  <a:outerShdw blurRad="38100" dist="38100" dir="2700000" algn="tl">
                    <a:srgbClr val="000000">
                      <a:alpha val="43137"/>
                    </a:srgbClr>
                  </a:outerShdw>
                </a:effectLst>
              </a:rPr>
              <a:t>50 lat i więcej</a:t>
            </a:r>
          </a:p>
        </p:txBody>
      </p:sp>
      <p:sp>
        <p:nvSpPr>
          <p:cNvPr id="14" name="Prostokąt 13"/>
          <p:cNvSpPr/>
          <p:nvPr/>
        </p:nvSpPr>
        <p:spPr>
          <a:xfrm>
            <a:off x="3050843" y="5467845"/>
            <a:ext cx="1584176" cy="21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1600" b="1" dirty="0">
                <a:solidFill>
                  <a:schemeClr val="tx1"/>
                </a:solidFill>
                <a:latin typeface="Arial" panose="020B0604020202020204" pitchFamily="34" charset="0"/>
                <a:cs typeface="Arial" panose="020B0604020202020204" pitchFamily="34" charset="0"/>
              </a:rPr>
              <a:t>Wymiana</a:t>
            </a:r>
          </a:p>
        </p:txBody>
      </p:sp>
      <p:sp>
        <p:nvSpPr>
          <p:cNvPr id="15" name="Prostokąt 14"/>
          <p:cNvSpPr/>
          <p:nvPr/>
        </p:nvSpPr>
        <p:spPr>
          <a:xfrm>
            <a:off x="5364088" y="5472000"/>
            <a:ext cx="1584176" cy="21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1600" b="1" dirty="0">
                <a:solidFill>
                  <a:schemeClr val="tx1"/>
                </a:solidFill>
                <a:latin typeface="Arial" panose="020B0604020202020204" pitchFamily="34" charset="0"/>
                <a:cs typeface="Arial" panose="020B0604020202020204" pitchFamily="34" charset="0"/>
              </a:rPr>
              <a:t>Wymiana</a:t>
            </a:r>
          </a:p>
        </p:txBody>
      </p:sp>
      <p:sp>
        <p:nvSpPr>
          <p:cNvPr id="16" name="Prostokąt 15"/>
          <p:cNvSpPr/>
          <p:nvPr/>
        </p:nvSpPr>
        <p:spPr>
          <a:xfrm>
            <a:off x="2843808" y="6165304"/>
            <a:ext cx="5508000" cy="2810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90000"/>
              </a:lnSpc>
            </a:pPr>
            <a:r>
              <a:rPr lang="pl-PL" b="1" dirty="0">
                <a:solidFill>
                  <a:schemeClr val="tx1"/>
                </a:solidFill>
                <a:latin typeface="Arial" panose="020B0604020202020204" pitchFamily="34" charset="0"/>
                <a:cs typeface="Arial" panose="020B0604020202020204" pitchFamily="34" charset="0"/>
              </a:rPr>
              <a:t>10lat	       20lat	30lat    	    40lat</a:t>
            </a:r>
            <a:endParaRPr lang="pl-PL" sz="2400" b="1"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5014095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89074"/>
            <a:ext cx="3008313" cy="454372"/>
          </a:xfrm>
        </p:spPr>
        <p:txBody>
          <a:bodyPr>
            <a:normAutofit fontScale="90000"/>
          </a:bodyPr>
          <a:lstStyle/>
          <a:p>
            <a:r>
              <a:rPr lang="pl-PL" dirty="0"/>
              <a:t>Przykład analizy </a:t>
            </a:r>
            <a:r>
              <a:rPr lang="fr-BE" dirty="0"/>
              <a:t>LCC</a:t>
            </a:r>
            <a:r>
              <a:rPr lang="pl-PL" dirty="0"/>
              <a:t>: Pokrycie dachowe</a:t>
            </a:r>
            <a:endParaRPr lang="en-GB"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351952642"/>
              </p:ext>
            </p:extLst>
          </p:nvPr>
        </p:nvGraphicFramePr>
        <p:xfrm>
          <a:off x="3575050" y="273050"/>
          <a:ext cx="5111750" cy="5853113"/>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 Placeholder 4"/>
          <p:cNvSpPr>
            <a:spLocks noGrp="1"/>
          </p:cNvSpPr>
          <p:nvPr>
            <p:ph type="body" sz="half" idx="2"/>
          </p:nvPr>
        </p:nvSpPr>
        <p:spPr>
          <a:xfrm>
            <a:off x="107504" y="1114201"/>
            <a:ext cx="3456384" cy="5051103"/>
          </a:xfrm>
        </p:spPr>
        <p:txBody>
          <a:bodyPr>
            <a:noAutofit/>
          </a:bodyPr>
          <a:lstStyle/>
          <a:p>
            <a:pPr algn="just"/>
            <a:r>
              <a:rPr lang="pl-PL" sz="1800" dirty="0"/>
              <a:t>Porównanie kosztów dla 0,6 mm ocynkowanej stali węglowej i 0,4 mm stali nierdzewnej 1.4401. Ze względu na właściwości mechaniczne stali nierdzewnej można zmniejszyć grubość materiału do 0,5 lub 0,4 mm, zapewniając mniejszy ciężar  konstrukcji (3,2 kg/m² dla 0,7 mm ocynkowanej stali węglowej). Oczekiwany czas eksploatacji dachu z powlekanej (ocynkowanej) stali węglowej wynosi 15-20 lat, natomiast żywotność dachu ze stali nierdzewnej jest na ogół taka jak samego budynku.</a:t>
            </a:r>
          </a:p>
        </p:txBody>
      </p:sp>
      <p:sp>
        <p:nvSpPr>
          <p:cNvPr id="3" name="Slide Number Placeholder 2"/>
          <p:cNvSpPr>
            <a:spLocks noGrp="1"/>
          </p:cNvSpPr>
          <p:nvPr>
            <p:ph type="sldNum" sz="quarter" idx="12"/>
          </p:nvPr>
        </p:nvSpPr>
        <p:spPr/>
        <p:txBody>
          <a:bodyPr/>
          <a:lstStyle/>
          <a:p>
            <a:fld id="{BF73EC7F-79ED-4C17-9829-92AE53B2AB65}" type="slidenum">
              <a:rPr lang="fr-BE" smtClean="0"/>
              <a:t>35</a:t>
            </a:fld>
            <a:endParaRPr lang="fr-BE"/>
          </a:p>
        </p:txBody>
      </p:sp>
    </p:spTree>
    <p:extLst>
      <p:ext uri="{BB962C8B-B14F-4D97-AF65-F5344CB8AC3E}">
        <p14:creationId xmlns:p14="http://schemas.microsoft.com/office/powerpoint/2010/main" val="223775720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44624"/>
            <a:ext cx="8579296" cy="1143000"/>
          </a:xfrm>
        </p:spPr>
        <p:txBody>
          <a:bodyPr>
            <a:noAutofit/>
          </a:bodyPr>
          <a:lstStyle/>
          <a:p>
            <a:r>
              <a:rPr lang="pl-PL" sz="3000" dirty="0"/>
              <a:t>Ponadczasowa architektura ze stali nierdzewnych</a:t>
            </a:r>
            <a:r>
              <a:rPr lang="en-GB" sz="3000" dirty="0"/>
              <a:t> </a:t>
            </a:r>
            <a:r>
              <a:rPr lang="en-GB" sz="3200" baseline="30000" dirty="0"/>
              <a:t>43</a:t>
            </a:r>
            <a:endParaRPr lang="fr-BE" sz="3200" baseline="30000"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334020140"/>
              </p:ext>
            </p:extLst>
          </p:nvPr>
        </p:nvGraphicFramePr>
        <p:xfrm>
          <a:off x="415411" y="1181873"/>
          <a:ext cx="8229600" cy="5759544"/>
        </p:xfrm>
        <a:graphic>
          <a:graphicData uri="http://schemas.openxmlformats.org/drawingml/2006/table">
            <a:tbl>
              <a:tblPr firstRow="1" bandRow="1">
                <a:tableStyleId>{5C22544A-7EE6-4342-B048-85BDC9FD1C3A}</a:tableStyleId>
              </a:tblPr>
              <a:tblGrid>
                <a:gridCol w="2743200">
                  <a:extLst>
                    <a:ext uri="{9D8B030D-6E8A-4147-A177-3AD203B41FA5}">
                      <a16:colId xmlns:a16="http://schemas.microsoft.com/office/drawing/2014/main" val="20000"/>
                    </a:ext>
                  </a:extLst>
                </a:gridCol>
                <a:gridCol w="2743200">
                  <a:extLst>
                    <a:ext uri="{9D8B030D-6E8A-4147-A177-3AD203B41FA5}">
                      <a16:colId xmlns:a16="http://schemas.microsoft.com/office/drawing/2014/main" val="20001"/>
                    </a:ext>
                  </a:extLst>
                </a:gridCol>
                <a:gridCol w="2743200">
                  <a:extLst>
                    <a:ext uri="{9D8B030D-6E8A-4147-A177-3AD203B41FA5}">
                      <a16:colId xmlns:a16="http://schemas.microsoft.com/office/drawing/2014/main" val="20002"/>
                    </a:ext>
                  </a:extLst>
                </a:gridCol>
              </a:tblGrid>
              <a:tr h="2088232">
                <a:tc>
                  <a:txBody>
                    <a:bodyPr/>
                    <a:lstStyle/>
                    <a:p>
                      <a:endParaRPr lang="fr-BE" sz="16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fr-BE" sz="16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fr-BE" sz="16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r h="58110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solidFill>
                            <a:schemeClr val="tx1"/>
                          </a:solidFill>
                          <a:cs typeface="Arial" pitchFamily="34" charset="0"/>
                        </a:rPr>
                        <a:t>Savoy hotel, </a:t>
                      </a:r>
                      <a:r>
                        <a:rPr lang="pl-PL" sz="1600" dirty="0">
                          <a:solidFill>
                            <a:schemeClr val="tx1"/>
                          </a:solidFill>
                          <a:cs typeface="Arial" pitchFamily="34" charset="0"/>
                        </a:rPr>
                        <a:t>Londyn</a:t>
                      </a:r>
                      <a:r>
                        <a:rPr lang="en-US" sz="1600" dirty="0">
                          <a:solidFill>
                            <a:schemeClr val="tx1"/>
                          </a:solidFill>
                          <a:cs typeface="Arial" pitchFamily="34" charset="0"/>
                        </a:rPr>
                        <a:t>, 1929 </a:t>
                      </a:r>
                      <a:endParaRPr lang="de-DE" sz="1600" dirty="0">
                        <a:solidFill>
                          <a:schemeClr val="tx1"/>
                        </a:solidFill>
                        <a:cs typeface="Arial"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solidFill>
                            <a:schemeClr val="tx1"/>
                          </a:solidFill>
                          <a:cs typeface="Arial" pitchFamily="34" charset="0"/>
                        </a:rPr>
                        <a:t>Empire State building, </a:t>
                      </a:r>
                      <a:r>
                        <a:rPr lang="pl-PL" sz="1600" dirty="0">
                          <a:solidFill>
                            <a:schemeClr val="tx1"/>
                          </a:solidFill>
                          <a:cs typeface="Arial" pitchFamily="34" charset="0"/>
                        </a:rPr>
                        <a:t>Nowy Jork</a:t>
                      </a:r>
                      <a:r>
                        <a:rPr lang="en-US" sz="1600" dirty="0">
                          <a:solidFill>
                            <a:schemeClr val="tx1"/>
                          </a:solidFill>
                          <a:cs typeface="Arial" pitchFamily="34" charset="0"/>
                        </a:rPr>
                        <a:t>, 1931</a:t>
                      </a:r>
                      <a:endParaRPr lang="de-DE" sz="1600" dirty="0">
                        <a:solidFill>
                          <a:schemeClr val="tx1"/>
                        </a:solidFill>
                        <a:cs typeface="Arial"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solidFill>
                            <a:schemeClr val="tx1"/>
                          </a:solidFill>
                          <a:cs typeface="Arial" pitchFamily="34" charset="0"/>
                        </a:rPr>
                        <a:t>Chrysler Building, </a:t>
                      </a:r>
                      <a:r>
                        <a:rPr lang="pl-PL" sz="1600" dirty="0">
                          <a:solidFill>
                            <a:schemeClr val="tx1"/>
                          </a:solidFill>
                          <a:cs typeface="Arial" pitchFamily="34" charset="0"/>
                        </a:rPr>
                        <a:t>Nowy Jork</a:t>
                      </a:r>
                      <a:r>
                        <a:rPr lang="en-US" sz="1600" dirty="0">
                          <a:solidFill>
                            <a:schemeClr val="tx1"/>
                          </a:solidFill>
                          <a:cs typeface="Arial" pitchFamily="34" charset="0"/>
                        </a:rPr>
                        <a:t>, 1930 </a:t>
                      </a:r>
                      <a:endParaRPr lang="de-DE" sz="1600" dirty="0">
                        <a:solidFill>
                          <a:schemeClr val="tx1"/>
                        </a:solidFill>
                        <a:cs typeface="Arial"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2069635">
                <a:tc>
                  <a:txBody>
                    <a:bodyPr/>
                    <a:lstStyle/>
                    <a:p>
                      <a:endParaRPr lang="fr-BE" sz="160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fr-BE" sz="16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fr-BE" sz="16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102057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solidFill>
                            <a:schemeClr val="tx1"/>
                          </a:solidFill>
                          <a:cs typeface="Arial" pitchFamily="34" charset="0"/>
                        </a:rPr>
                        <a:t>Gateway Arch Jefferson National expansion Memorial, St. Louis,1965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solidFill>
                            <a:schemeClr val="tx1"/>
                          </a:solidFill>
                          <a:cs typeface="Arial" pitchFamily="34" charset="0"/>
                        </a:rPr>
                        <a:t>Helix Bridge, </a:t>
                      </a:r>
                      <a:r>
                        <a:rPr lang="pl-PL" sz="1600" dirty="0">
                          <a:solidFill>
                            <a:schemeClr val="tx1"/>
                          </a:solidFill>
                          <a:cs typeface="Arial" pitchFamily="34" charset="0"/>
                        </a:rPr>
                        <a:t>Singapur</a:t>
                      </a:r>
                      <a:r>
                        <a:rPr lang="en-US" sz="1600" dirty="0">
                          <a:solidFill>
                            <a:schemeClr val="tx1"/>
                          </a:solidFill>
                          <a:cs typeface="Arial" pitchFamily="34" charset="0"/>
                        </a:rPr>
                        <a:t>, 2011</a:t>
                      </a:r>
                      <a:endParaRPr lang="de-DE" sz="1600" dirty="0">
                        <a:solidFill>
                          <a:schemeClr val="tx1"/>
                        </a:solidFill>
                        <a:cs typeface="Arial"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solidFill>
                            <a:schemeClr val="tx1"/>
                          </a:solidFill>
                          <a:cs typeface="Arial" pitchFamily="34" charset="0"/>
                        </a:rPr>
                        <a:t>Cloud Gate “Jelly Bean”, Chicago, 2008</a:t>
                      </a:r>
                      <a:endParaRPr lang="de-DE" sz="1600" dirty="0">
                        <a:solidFill>
                          <a:schemeClr val="tx1"/>
                        </a:solidFill>
                        <a:cs typeface="Arial"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bl>
          </a:graphicData>
        </a:graphic>
      </p:graphicFrame>
      <p:pic>
        <p:nvPicPr>
          <p:cNvPr id="7" name="Picture 2" descr="http://www.hotelable.com/blog/wp-content/uploads/Savoy-Hotel-London.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497619" y="1196160"/>
            <a:ext cx="2592000" cy="1944000"/>
          </a:xfrm>
          <a:prstGeom prst="rect">
            <a:avLst/>
          </a:prstGeom>
          <a:noFill/>
          <a:ln w="3175">
            <a:solidFill>
              <a:schemeClr val="tx1"/>
            </a:solidFill>
          </a:ln>
          <a:extLst>
            <a:ext uri="{909E8E84-426E-40DD-AFC4-6F175D3DCCD1}">
              <a14:hiddenFill xmlns:a14="http://schemas.microsoft.com/office/drawing/2010/main">
                <a:solidFill>
                  <a:srgbClr val="FFFFFF"/>
                </a:solidFill>
              </a14:hiddenFill>
            </a:ext>
          </a:extLst>
        </p:spPr>
      </p:pic>
      <p:pic>
        <p:nvPicPr>
          <p:cNvPr id="8" name="Picture 4" descr="http://3.bp.blogspot.com/-m8KWss_4RbI/TvUCoRRpfVI/AAAAAAAAPI8/t_KPr94BydU/s1600/_DSC_2707.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5970227" y="1196160"/>
            <a:ext cx="1575339" cy="1944000"/>
          </a:xfrm>
          <a:prstGeom prst="rect">
            <a:avLst/>
          </a:prstGeom>
          <a:noFill/>
          <a:ln w="3175">
            <a:solidFill>
              <a:schemeClr val="tx1"/>
            </a:solidFill>
          </a:ln>
          <a:extLst>
            <a:ext uri="{909E8E84-426E-40DD-AFC4-6F175D3DCCD1}">
              <a14:hiddenFill xmlns:a14="http://schemas.microsoft.com/office/drawing/2010/main">
                <a:solidFill>
                  <a:srgbClr val="FFFFFF"/>
                </a:solidFill>
              </a14:hiddenFill>
            </a:ext>
          </a:extLst>
        </p:spPr>
      </p:pic>
      <p:pic>
        <p:nvPicPr>
          <p:cNvPr id="9" name="Picture 8" descr="http://www.globeholidays.net/United_States/New_York/Media/Empire_State_Building.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a:stretch/>
        </p:blipFill>
        <p:spPr bwMode="auto">
          <a:xfrm>
            <a:off x="3234211" y="1196160"/>
            <a:ext cx="1588286" cy="1944000"/>
          </a:xfrm>
          <a:prstGeom prst="rect">
            <a:avLst/>
          </a:prstGeom>
          <a:noFill/>
          <a:ln w="3175">
            <a:solidFill>
              <a:schemeClr val="tx1"/>
            </a:solidFill>
          </a:ln>
          <a:extLst>
            <a:ext uri="{909E8E84-426E-40DD-AFC4-6F175D3DCCD1}">
              <a14:hiddenFill xmlns:a14="http://schemas.microsoft.com/office/drawing/2010/main">
                <a:solidFill>
                  <a:srgbClr val="FFFFFF"/>
                </a:solidFill>
              </a14:hiddenFill>
            </a:ext>
          </a:extLst>
        </p:spPr>
      </p:pic>
      <p:pic>
        <p:nvPicPr>
          <p:cNvPr id="10" name="Picture 10" descr="http://www.destination360.com/north-america/us/missouri/images/s/the-gateway-arch.jpg"/>
          <p:cNvPicPr preferRelativeResize="0">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7619" y="3917081"/>
            <a:ext cx="2592000" cy="1944000"/>
          </a:xfrm>
          <a:prstGeom prst="rect">
            <a:avLst/>
          </a:prstGeom>
          <a:noFill/>
          <a:ln w="3175">
            <a:solidFill>
              <a:schemeClr val="tx1"/>
            </a:solidFill>
          </a:ln>
          <a:extLst>
            <a:ext uri="{909E8E84-426E-40DD-AFC4-6F175D3DCCD1}">
              <a14:hiddenFill xmlns:a14="http://schemas.microsoft.com/office/drawing/2010/main">
                <a:solidFill>
                  <a:srgbClr val="FFFFFF"/>
                </a:solidFill>
              </a14:hiddenFill>
            </a:ext>
          </a:extLst>
        </p:spPr>
      </p:pic>
      <p:pic>
        <p:nvPicPr>
          <p:cNvPr id="11" name="Picture 12" descr="http://2.bp.blogspot.com/_9TkN8z2ZoKo/S_a_lAOxgjI/AAAAAAAABRM/Vv65aFUblRI/s1600/P5022665+-+Helix+Bridge.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234211" y="3917081"/>
            <a:ext cx="2592000" cy="1944000"/>
          </a:xfrm>
          <a:prstGeom prst="rect">
            <a:avLst/>
          </a:prstGeom>
          <a:noFill/>
          <a:ln w="3175">
            <a:solidFill>
              <a:schemeClr val="tx1"/>
            </a:solidFill>
          </a:ln>
          <a:extLst>
            <a:ext uri="{909E8E84-426E-40DD-AFC4-6F175D3DCCD1}">
              <a14:hiddenFill xmlns:a14="http://schemas.microsoft.com/office/drawing/2010/main">
                <a:solidFill>
                  <a:srgbClr val="FFFFFF"/>
                </a:solidFill>
              </a14:hiddenFill>
            </a:ext>
          </a:extLst>
        </p:spPr>
      </p:pic>
      <p:pic>
        <p:nvPicPr>
          <p:cNvPr id="12" name="Picture 14" descr="http://i.telegraph.co.uk/multimedia/archive/01608/cloud_1608986a.jpg"/>
          <p:cNvPicPr preferRelativeResize="0">
            <a:picLocks noChangeArrowheads="1"/>
          </p:cNvPicPr>
          <p:nvPr/>
        </p:nvPicPr>
        <p:blipFill rotWithShape="1">
          <a:blip r:embed="rId8" cstate="print">
            <a:extLst>
              <a:ext uri="{28A0092B-C50C-407E-A947-70E740481C1C}">
                <a14:useLocalDpi xmlns:a14="http://schemas.microsoft.com/office/drawing/2010/main" val="0"/>
              </a:ext>
            </a:extLst>
          </a:blip>
          <a:srcRect/>
          <a:stretch/>
        </p:blipFill>
        <p:spPr bwMode="auto">
          <a:xfrm>
            <a:off x="5970227" y="3917297"/>
            <a:ext cx="2592000" cy="1944000"/>
          </a:xfrm>
          <a:prstGeom prst="rect">
            <a:avLst/>
          </a:prstGeom>
          <a:noFill/>
          <a:ln w="3175">
            <a:solidFill>
              <a:schemeClr val="tx1"/>
            </a:solidFill>
          </a:ln>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2"/>
          </p:nvPr>
        </p:nvSpPr>
        <p:spPr>
          <a:xfrm>
            <a:off x="8778539" y="6509369"/>
            <a:ext cx="396000" cy="365125"/>
          </a:xfrm>
        </p:spPr>
        <p:txBody>
          <a:bodyPr/>
          <a:lstStyle/>
          <a:p>
            <a:fld id="{BF73EC7F-79ED-4C17-9829-92AE53B2AB65}" type="slidenum">
              <a:rPr lang="fr-BE" smtClean="0"/>
              <a:t>36</a:t>
            </a:fld>
            <a:endParaRPr lang="fr-BE"/>
          </a:p>
        </p:txBody>
      </p:sp>
    </p:spTree>
    <p:extLst>
      <p:ext uri="{BB962C8B-B14F-4D97-AF65-F5344CB8AC3E}">
        <p14:creationId xmlns:p14="http://schemas.microsoft.com/office/powerpoint/2010/main" val="18231971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4691" y="260648"/>
            <a:ext cx="8517632" cy="634082"/>
          </a:xfrm>
        </p:spPr>
        <p:txBody>
          <a:bodyPr>
            <a:noAutofit/>
          </a:bodyPr>
          <a:lstStyle/>
          <a:p>
            <a:r>
              <a:rPr lang="pl-PL" sz="3600" dirty="0"/>
              <a:t>Porównanie kosztów cyklu życia </a:t>
            </a:r>
            <a:r>
              <a:rPr lang="fr-BE" baseline="30000" dirty="0"/>
              <a:t>36, 37, 38, 39, 40</a:t>
            </a:r>
            <a:br>
              <a:rPr lang="en-GB" dirty="0"/>
            </a:br>
            <a:endParaRPr lang="fr-BE" sz="3600" dirty="0"/>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1423672355"/>
              </p:ext>
            </p:extLst>
          </p:nvPr>
        </p:nvGraphicFramePr>
        <p:xfrm>
          <a:off x="179512" y="721472"/>
          <a:ext cx="8596752" cy="5481645"/>
        </p:xfrm>
        <a:graphic>
          <a:graphicData uri="http://schemas.openxmlformats.org/drawingml/2006/table">
            <a:tbl>
              <a:tblPr firstRow="1" bandRow="1">
                <a:tableStyleId>{9DCAF9ED-07DC-4A11-8D7F-57B35C25682E}</a:tableStyleId>
              </a:tblPr>
              <a:tblGrid>
                <a:gridCol w="1584176">
                  <a:extLst>
                    <a:ext uri="{9D8B030D-6E8A-4147-A177-3AD203B41FA5}">
                      <a16:colId xmlns:a16="http://schemas.microsoft.com/office/drawing/2014/main" val="20000"/>
                    </a:ext>
                  </a:extLst>
                </a:gridCol>
                <a:gridCol w="1368152">
                  <a:extLst>
                    <a:ext uri="{9D8B030D-6E8A-4147-A177-3AD203B41FA5}">
                      <a16:colId xmlns:a16="http://schemas.microsoft.com/office/drawing/2014/main" val="20001"/>
                    </a:ext>
                  </a:extLst>
                </a:gridCol>
                <a:gridCol w="1296144">
                  <a:extLst>
                    <a:ext uri="{9D8B030D-6E8A-4147-A177-3AD203B41FA5}">
                      <a16:colId xmlns:a16="http://schemas.microsoft.com/office/drawing/2014/main" val="20002"/>
                    </a:ext>
                  </a:extLst>
                </a:gridCol>
                <a:gridCol w="1080120">
                  <a:extLst>
                    <a:ext uri="{9D8B030D-6E8A-4147-A177-3AD203B41FA5}">
                      <a16:colId xmlns:a16="http://schemas.microsoft.com/office/drawing/2014/main" val="20003"/>
                    </a:ext>
                  </a:extLst>
                </a:gridCol>
                <a:gridCol w="3268160">
                  <a:extLst>
                    <a:ext uri="{9D8B030D-6E8A-4147-A177-3AD203B41FA5}">
                      <a16:colId xmlns:a16="http://schemas.microsoft.com/office/drawing/2014/main" val="20004"/>
                    </a:ext>
                  </a:extLst>
                </a:gridCol>
              </a:tblGrid>
              <a:tr h="380947">
                <a:tc>
                  <a:txBody>
                    <a:bodyPr/>
                    <a:lstStyle/>
                    <a:p>
                      <a:r>
                        <a:rPr lang="pl-PL" dirty="0"/>
                        <a:t>Konstrukcja</a:t>
                      </a:r>
                      <a:endParaRPr lang="fr-BE" dirty="0"/>
                    </a:p>
                  </a:txBody>
                  <a:tcPr marL="36000" marR="36000" marT="36000" marB="36000"/>
                </a:tc>
                <a:tc>
                  <a:txBody>
                    <a:bodyPr/>
                    <a:lstStyle/>
                    <a:p>
                      <a:r>
                        <a:rPr lang="pl-PL" dirty="0"/>
                        <a:t>Rok budowy</a:t>
                      </a:r>
                      <a:endParaRPr lang="fr-BE" dirty="0"/>
                    </a:p>
                  </a:txBody>
                  <a:tcPr marL="36000" marR="36000" marT="36000" marB="36000"/>
                </a:tc>
                <a:tc>
                  <a:txBody>
                    <a:bodyPr/>
                    <a:lstStyle/>
                    <a:p>
                      <a:r>
                        <a:rPr lang="pl-PL" dirty="0"/>
                        <a:t>Materiał</a:t>
                      </a:r>
                      <a:endParaRPr lang="fr-BE" dirty="0"/>
                    </a:p>
                  </a:txBody>
                  <a:tcPr marL="36000" marR="36000" marT="36000" marB="36000"/>
                </a:tc>
                <a:tc>
                  <a:txBody>
                    <a:bodyPr/>
                    <a:lstStyle/>
                    <a:p>
                      <a:r>
                        <a:rPr lang="pl-PL" dirty="0"/>
                        <a:t>Wysokość</a:t>
                      </a:r>
                      <a:endParaRPr lang="fr-BE" dirty="0"/>
                    </a:p>
                  </a:txBody>
                  <a:tcPr marL="36000" marR="36000" marT="36000" marB="36000"/>
                </a:tc>
                <a:tc>
                  <a:txBody>
                    <a:bodyPr/>
                    <a:lstStyle/>
                    <a:p>
                      <a:r>
                        <a:rPr lang="pl-PL" dirty="0"/>
                        <a:t>Konserwacja</a:t>
                      </a:r>
                      <a:endParaRPr lang="fr-BE" dirty="0"/>
                    </a:p>
                  </a:txBody>
                  <a:tcPr marL="36000" marR="36000" marT="36000" marB="36000"/>
                </a:tc>
                <a:extLst>
                  <a:ext uri="{0D108BD9-81ED-4DB2-BD59-A6C34878D82A}">
                    <a16:rowId xmlns:a16="http://schemas.microsoft.com/office/drawing/2014/main" val="10000"/>
                  </a:ext>
                </a:extLst>
              </a:tr>
              <a:tr h="2182565">
                <a:tc>
                  <a:txBody>
                    <a:bodyPr/>
                    <a:lstStyle/>
                    <a:p>
                      <a:r>
                        <a:rPr lang="pl-PL" dirty="0"/>
                        <a:t>Wieża </a:t>
                      </a:r>
                      <a:r>
                        <a:rPr lang="fr-BE"/>
                        <a:t>Eiffl</a:t>
                      </a:r>
                      <a:r>
                        <a:rPr lang="pl-PL" dirty="0"/>
                        <a:t>a</a:t>
                      </a:r>
                      <a:r>
                        <a:rPr lang="fr-BE" dirty="0"/>
                        <a:t> – </a:t>
                      </a:r>
                      <a:r>
                        <a:rPr lang="pl-PL" dirty="0"/>
                        <a:t>Paryż</a:t>
                      </a:r>
                      <a:r>
                        <a:rPr lang="fr-BE" dirty="0"/>
                        <a:t> </a:t>
                      </a:r>
                    </a:p>
                    <a:p>
                      <a:endParaRPr lang="fr-BE" dirty="0"/>
                    </a:p>
                  </a:txBody>
                  <a:tcPr marL="36000" marR="36000" marT="36000" marB="36000"/>
                </a:tc>
                <a:tc>
                  <a:txBody>
                    <a:bodyPr/>
                    <a:lstStyle/>
                    <a:p>
                      <a:r>
                        <a:rPr lang="fr-BE" dirty="0"/>
                        <a:t>1889</a:t>
                      </a:r>
                    </a:p>
                    <a:p>
                      <a:endParaRPr lang="fr-BE" dirty="0"/>
                    </a:p>
                    <a:p>
                      <a:endParaRPr lang="fr-BE" dirty="0"/>
                    </a:p>
                  </a:txBody>
                  <a:tcPr marL="36000" marR="36000" marT="36000" marB="36000"/>
                </a:tc>
                <a:tc>
                  <a:txBody>
                    <a:bodyPr/>
                    <a:lstStyle/>
                    <a:p>
                      <a:r>
                        <a:rPr lang="pl-PL" dirty="0"/>
                        <a:t>Kute żelazo</a:t>
                      </a:r>
                      <a:endParaRPr lang="fr-BE" dirty="0"/>
                    </a:p>
                  </a:txBody>
                  <a:tcPr marL="36000" marR="36000" marT="36000" marB="36000"/>
                </a:tc>
                <a:tc>
                  <a:txBody>
                    <a:bodyPr/>
                    <a:lstStyle/>
                    <a:p>
                      <a:r>
                        <a:rPr lang="fr-BE" dirty="0"/>
                        <a:t>324</a:t>
                      </a:r>
                      <a:r>
                        <a:rPr lang="pl-PL" dirty="0"/>
                        <a:t> </a:t>
                      </a:r>
                      <a:r>
                        <a:rPr lang="fr-BE" dirty="0"/>
                        <a:t>m</a:t>
                      </a:r>
                    </a:p>
                  </a:txBody>
                  <a:tcPr marL="36000" marR="36000" marT="36000" marB="36000"/>
                </a:tc>
                <a:tc>
                  <a:txBody>
                    <a:bodyPr/>
                    <a:lstStyle/>
                    <a:p>
                      <a:r>
                        <a:rPr lang="pl-PL" dirty="0"/>
                        <a:t>Co 7 lat</a:t>
                      </a:r>
                      <a:r>
                        <a:rPr lang="pl-PL" dirty="0">
                          <a:solidFill>
                            <a:schemeClr val="tx1"/>
                          </a:solidFill>
                        </a:rPr>
                        <a:t>. Każdy</a:t>
                      </a:r>
                      <a:r>
                        <a:rPr lang="pl-PL" baseline="0" dirty="0">
                          <a:solidFill>
                            <a:schemeClr val="tx1"/>
                          </a:solidFill>
                        </a:rPr>
                        <a:t> cykl malowania trwa około 15 miesięcy. Maluje 25 osób, zużywa się od 50 do 60 ton farby, 1500 pędzli, 5000 tarcz szlifierskich i 1500 zestawów odzieży ochronnej</a:t>
                      </a:r>
                      <a:r>
                        <a:rPr lang="pl-PL" baseline="0" dirty="0"/>
                        <a:t>. </a:t>
                      </a:r>
                      <a:endParaRPr lang="fr-BE" dirty="0"/>
                    </a:p>
                  </a:txBody>
                  <a:tcPr marL="36000" marR="36000" marT="36000" marB="36000"/>
                </a:tc>
                <a:extLst>
                  <a:ext uri="{0D108BD9-81ED-4DB2-BD59-A6C34878D82A}">
                    <a16:rowId xmlns:a16="http://schemas.microsoft.com/office/drawing/2014/main" val="10001"/>
                  </a:ext>
                </a:extLst>
              </a:tr>
              <a:tr h="2918133">
                <a:tc>
                  <a:txBody>
                    <a:bodyPr/>
                    <a:lstStyle/>
                    <a:p>
                      <a:r>
                        <a:rPr lang="pl-PL" dirty="0"/>
                        <a:t>Budynek </a:t>
                      </a:r>
                      <a:r>
                        <a:rPr lang="fr-BE" dirty="0"/>
                        <a:t>Chrysler</a:t>
                      </a:r>
                      <a:r>
                        <a:rPr lang="pl-PL" dirty="0"/>
                        <a:t>a</a:t>
                      </a:r>
                      <a:r>
                        <a:rPr lang="fr-BE" dirty="0"/>
                        <a:t> (</a:t>
                      </a:r>
                      <a:r>
                        <a:rPr lang="pl-PL" dirty="0"/>
                        <a:t>dach i wejście</a:t>
                      </a:r>
                      <a:r>
                        <a:rPr lang="fr-BE" baseline="0" dirty="0"/>
                        <a:t>) – </a:t>
                      </a:r>
                      <a:r>
                        <a:rPr lang="pl-PL" baseline="0" dirty="0"/>
                        <a:t>Nowy Jork</a:t>
                      </a:r>
                      <a:endParaRPr lang="fr-BE" baseline="0" dirty="0"/>
                    </a:p>
                    <a:p>
                      <a:endParaRPr lang="fr-BE" baseline="0" dirty="0"/>
                    </a:p>
                    <a:p>
                      <a:endParaRPr lang="fr-BE" baseline="0" dirty="0"/>
                    </a:p>
                    <a:p>
                      <a:endParaRPr lang="fr-BE" baseline="0" dirty="0"/>
                    </a:p>
                    <a:p>
                      <a:endParaRPr lang="fr-BE" baseline="0" dirty="0"/>
                    </a:p>
                    <a:p>
                      <a:endParaRPr lang="fr-BE" dirty="0"/>
                    </a:p>
                  </a:txBody>
                  <a:tcPr marL="36000" marR="36000" marT="36000" marB="36000"/>
                </a:tc>
                <a:tc>
                  <a:txBody>
                    <a:bodyPr/>
                    <a:lstStyle/>
                    <a:p>
                      <a:r>
                        <a:rPr lang="fr-BE" dirty="0"/>
                        <a:t>1930</a:t>
                      </a:r>
                    </a:p>
                    <a:p>
                      <a:r>
                        <a:rPr lang="fr-BE" dirty="0"/>
                        <a:t>(</a:t>
                      </a:r>
                      <a:r>
                        <a:rPr lang="pl-PL" dirty="0"/>
                        <a:t>dach </a:t>
                      </a:r>
                      <a:r>
                        <a:rPr lang="fr-BE" baseline="0" dirty="0"/>
                        <a:t>1929)</a:t>
                      </a:r>
                      <a:endParaRPr lang="fr-BE" dirty="0"/>
                    </a:p>
                  </a:txBody>
                  <a:tcPr marL="36000" marR="36000" marT="36000" marB="36000"/>
                </a:tc>
                <a:tc>
                  <a:txBody>
                    <a:bodyPr/>
                    <a:lstStyle/>
                    <a:p>
                      <a:r>
                        <a:rPr lang="pl-PL" dirty="0"/>
                        <a:t>Austenity-czna stal nierdzewna</a:t>
                      </a:r>
                      <a:endParaRPr lang="fr-BE" dirty="0"/>
                    </a:p>
                    <a:p>
                      <a:r>
                        <a:rPr lang="fr-BE" dirty="0"/>
                        <a:t>(</a:t>
                      </a:r>
                      <a:r>
                        <a:rPr lang="pl-PL" dirty="0"/>
                        <a:t>gatunek</a:t>
                      </a:r>
                      <a:r>
                        <a:rPr lang="fr-BE" dirty="0"/>
                        <a:t>: 302)</a:t>
                      </a:r>
                    </a:p>
                  </a:txBody>
                  <a:tcPr marL="36000" marR="36000" marT="36000" marB="36000"/>
                </a:tc>
                <a:tc>
                  <a:txBody>
                    <a:bodyPr/>
                    <a:lstStyle/>
                    <a:p>
                      <a:r>
                        <a:rPr lang="fr-BE" dirty="0"/>
                        <a:t>319</a:t>
                      </a:r>
                      <a:r>
                        <a:rPr lang="pl-PL"/>
                        <a:t> </a:t>
                      </a:r>
                      <a:r>
                        <a:rPr lang="fr-BE"/>
                        <a:t>m</a:t>
                      </a:r>
                      <a:endParaRPr lang="fr-BE" dirty="0"/>
                    </a:p>
                  </a:txBody>
                  <a:tcPr marL="36000" marR="36000" marT="36000" marB="36000"/>
                </a:tc>
                <a:tc>
                  <a:txBody>
                    <a:bodyPr/>
                    <a:lstStyle/>
                    <a:p>
                      <a:r>
                        <a:rPr lang="pl-PL" dirty="0"/>
                        <a:t>Dwukrotnie w </a:t>
                      </a:r>
                      <a:r>
                        <a:rPr lang="fr-BE" dirty="0"/>
                        <a:t>1951, 1961.</a:t>
                      </a:r>
                      <a:r>
                        <a:rPr lang="fr-BE" baseline="0" dirty="0"/>
                        <a:t> </a:t>
                      </a:r>
                      <a:r>
                        <a:rPr lang="pl-PL" baseline="0" dirty="0"/>
                        <a:t> Skład mieszaniny użytej do czyszczenia w 1961 jest nieznany. W 1995 do czyszczenia zastosowano obróbkę ścierną, odtłuszczanie  i łagodny środek czyszczący.</a:t>
                      </a:r>
                    </a:p>
                  </a:txBody>
                  <a:tcPr marL="36000" marR="36000" marT="36000" marB="36000"/>
                </a:tc>
                <a:extLst>
                  <a:ext uri="{0D108BD9-81ED-4DB2-BD59-A6C34878D82A}">
                    <a16:rowId xmlns:a16="http://schemas.microsoft.com/office/drawing/2014/main" val="10002"/>
                  </a:ext>
                </a:extLst>
              </a:tr>
            </a:tbl>
          </a:graphicData>
        </a:graphic>
      </p:graphicFrame>
      <p:pic>
        <p:nvPicPr>
          <p:cNvPr id="5" name="Picture 14" descr="http://t3.gstatic.com/images?q=tbn:ANd9GcSISTfpsN2fANpBCzIlIj3_scvXR6LDLkQ_ouuuh_UhPsoOJJkd"/>
          <p:cNvPicPr>
            <a:picLocks noChangeAspect="1" noChangeArrowheads="1"/>
          </p:cNvPicPr>
          <p:nvPr/>
        </p:nvPicPr>
        <p:blipFill rotWithShape="1">
          <a:blip cstate="print">
            <a:extLst>
              <a:ext uri="{28A0092B-C50C-407E-A947-70E740481C1C}">
                <a14:useLocalDpi xmlns:a14="http://schemas.microsoft.com/office/drawing/2010/main" val="0"/>
              </a:ext>
            </a:extLst>
          </a:blip>
          <a:srcRect/>
          <a:stretch/>
        </p:blipFill>
        <p:spPr bwMode="auto">
          <a:xfrm>
            <a:off x="309474" y="1685781"/>
            <a:ext cx="1094174" cy="1527195"/>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6" name="Grafik 9"/>
          <p:cNvPicPr>
            <a:picLocks noChangeAspect="1"/>
          </p:cNvPicPr>
          <p:nvPr/>
        </p:nvPicPr>
        <p:blipFill rotWithShape="1">
          <a:blip cstate="print">
            <a:extLst>
              <a:ext uri="{28A0092B-C50C-407E-A947-70E740481C1C}">
                <a14:useLocalDpi xmlns:a14="http://schemas.microsoft.com/office/drawing/2010/main" val="0"/>
              </a:ext>
            </a:extLst>
          </a:blip>
          <a:srcRect/>
          <a:stretch/>
        </p:blipFill>
        <p:spPr>
          <a:xfrm>
            <a:off x="309474" y="4653136"/>
            <a:ext cx="1037212" cy="1440160"/>
          </a:xfrm>
          <a:prstGeom prst="rect">
            <a:avLst/>
          </a:prstGeom>
          <a:ln>
            <a:solidFill>
              <a:schemeClr val="tx1"/>
            </a:solidFill>
          </a:ln>
        </p:spPr>
      </p:pic>
      <p:pic>
        <p:nvPicPr>
          <p:cNvPr id="7" name="Picture 16" descr="http://www.tour-eiffel.net/wp-content/uploads/2012/12/peinture-tour-eiffel.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63688" y="2276872"/>
            <a:ext cx="1284901" cy="936104"/>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9" name="Grafik 14"/>
          <p:cNvPicPr>
            <a:picLocks noChangeAspect="1"/>
          </p:cNvPicPr>
          <p:nvPr/>
        </p:nvPicPr>
        <p:blipFill rotWithShape="1">
          <a:blip r:embed="rId4" cstate="print">
            <a:extLst>
              <a:ext uri="{28A0092B-C50C-407E-A947-70E740481C1C}">
                <a14:useLocalDpi xmlns:a14="http://schemas.microsoft.com/office/drawing/2010/main" val="0"/>
              </a:ext>
            </a:extLst>
          </a:blip>
          <a:srcRect t="11288"/>
          <a:stretch/>
        </p:blipFill>
        <p:spPr>
          <a:xfrm>
            <a:off x="1763688" y="5132778"/>
            <a:ext cx="1265986" cy="960518"/>
          </a:xfrm>
          <a:prstGeom prst="rect">
            <a:avLst/>
          </a:prstGeom>
          <a:ln>
            <a:solidFill>
              <a:schemeClr val="tx1"/>
            </a:solidFill>
          </a:ln>
        </p:spPr>
      </p:pic>
      <p:sp>
        <p:nvSpPr>
          <p:cNvPr id="4" name="Slide Number Placeholder 3"/>
          <p:cNvSpPr>
            <a:spLocks noGrp="1"/>
          </p:cNvSpPr>
          <p:nvPr>
            <p:ph type="sldNum" sz="quarter" idx="12"/>
          </p:nvPr>
        </p:nvSpPr>
        <p:spPr/>
        <p:txBody>
          <a:bodyPr/>
          <a:lstStyle/>
          <a:p>
            <a:fld id="{1DC9DC11-BD25-480D-811A-D8D5A6A2F056}" type="slidenum">
              <a:rPr lang="fr-BE" smtClean="0"/>
              <a:t>37</a:t>
            </a:fld>
            <a:endParaRPr lang="fr-BE"/>
          </a:p>
        </p:txBody>
      </p:sp>
    </p:spTree>
    <p:extLst>
      <p:ext uri="{BB962C8B-B14F-4D97-AF65-F5344CB8AC3E}">
        <p14:creationId xmlns:p14="http://schemas.microsoft.com/office/powerpoint/2010/main" val="114865822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pl-PL" dirty="0"/>
              <a:t>Co sprawia, że stal nierdzewna jest </a:t>
            </a:r>
            <a:r>
              <a:rPr lang="en-US" dirty="0"/>
              <a:t> </a:t>
            </a:r>
            <a:r>
              <a:rPr lang="en-US" b="1" dirty="0"/>
              <a:t>“</a:t>
            </a:r>
            <a:r>
              <a:rPr lang="pl-PL" b="1" dirty="0"/>
              <a:t>Zielona</a:t>
            </a:r>
            <a:r>
              <a:rPr lang="en-US" b="1" dirty="0"/>
              <a:t>”</a:t>
            </a:r>
            <a:r>
              <a:rPr lang="en-US" dirty="0"/>
              <a:t>?</a:t>
            </a:r>
            <a:br>
              <a:rPr lang="en-US" dirty="0"/>
            </a:br>
            <a:r>
              <a:rPr lang="pl-PL" sz="3100" dirty="0"/>
              <a:t>Ocena wpływu stali nierdzewnych</a:t>
            </a:r>
            <a:r>
              <a:rPr lang="en-US" sz="3100" dirty="0"/>
              <a:t> </a:t>
            </a:r>
            <a:r>
              <a:rPr lang="pl-PL" sz="3100" dirty="0"/>
              <a:t>na środowisko </a:t>
            </a:r>
            <a:r>
              <a:rPr lang="en-US" sz="3100" baseline="50000" dirty="0"/>
              <a:t>41</a:t>
            </a:r>
            <a:endParaRPr lang="fr-BE" sz="3100" baseline="50000" dirty="0"/>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672369927"/>
              </p:ext>
            </p:extLst>
          </p:nvPr>
        </p:nvGraphicFramePr>
        <p:xfrm>
          <a:off x="179512" y="1731600"/>
          <a:ext cx="8640960" cy="4837062"/>
        </p:xfrm>
        <a:graphic>
          <a:graphicData uri="http://schemas.openxmlformats.org/drawingml/2006/table">
            <a:tbl>
              <a:tblPr bandRow="1">
                <a:tableStyleId>{1E171933-4619-4E11-9A3F-F7608DF75F80}</a:tableStyleId>
              </a:tblPr>
              <a:tblGrid>
                <a:gridCol w="4244872">
                  <a:extLst>
                    <a:ext uri="{9D8B030D-6E8A-4147-A177-3AD203B41FA5}">
                      <a16:colId xmlns:a16="http://schemas.microsoft.com/office/drawing/2014/main" val="20000"/>
                    </a:ext>
                  </a:extLst>
                </a:gridCol>
                <a:gridCol w="4396088">
                  <a:extLst>
                    <a:ext uri="{9D8B030D-6E8A-4147-A177-3AD203B41FA5}">
                      <a16:colId xmlns:a16="http://schemas.microsoft.com/office/drawing/2014/main" val="20001"/>
                    </a:ext>
                  </a:extLst>
                </a:gridCol>
              </a:tblGrid>
              <a:tr h="0">
                <a:tc>
                  <a:txBody>
                    <a:bodyPr/>
                    <a:lstStyle/>
                    <a:p>
                      <a:r>
                        <a:rPr lang="pl-PL" sz="1200" kern="1200" dirty="0">
                          <a:solidFill>
                            <a:schemeClr val="dk1"/>
                          </a:solidFill>
                          <a:latin typeface="+mn-lt"/>
                          <a:ea typeface="+mn-ea"/>
                          <a:cs typeface="+mn-cs"/>
                        </a:rPr>
                        <a:t>Jaka jest zawartość materiałów przeznaczonych do recyklingu?</a:t>
                      </a:r>
                      <a:endParaRPr lang="fr-BE" sz="1200" dirty="0"/>
                    </a:p>
                  </a:txBody>
                  <a:tcPr/>
                </a:tc>
                <a:tc>
                  <a:txBody>
                    <a:bodyPr/>
                    <a:lstStyle/>
                    <a:p>
                      <a:r>
                        <a:rPr lang="fr-BE" sz="1200" dirty="0"/>
                        <a:t>60%</a:t>
                      </a:r>
                    </a:p>
                  </a:txBody>
                  <a:tcPr/>
                </a:tc>
                <a:extLst>
                  <a:ext uri="{0D108BD9-81ED-4DB2-BD59-A6C34878D82A}">
                    <a16:rowId xmlns:a16="http://schemas.microsoft.com/office/drawing/2014/main" val="10000"/>
                  </a:ext>
                </a:extLst>
              </a:tr>
              <a:tr h="0">
                <a:tc>
                  <a:txBody>
                    <a:bodyPr/>
                    <a:lstStyle/>
                    <a:p>
                      <a:r>
                        <a:rPr lang="pl-PL" sz="1200" dirty="0"/>
                        <a:t>Czy w 100% nadaje się do recyklingu?</a:t>
                      </a:r>
                      <a:endParaRPr lang="fr-BE" sz="1200" dirty="0"/>
                    </a:p>
                  </a:txBody>
                  <a:tcPr/>
                </a:tc>
                <a:tc>
                  <a:txBody>
                    <a:bodyPr/>
                    <a:lstStyle/>
                    <a:p>
                      <a:r>
                        <a:rPr lang="pl-PL" sz="1200" dirty="0"/>
                        <a:t>Tak</a:t>
                      </a:r>
                      <a:endParaRPr lang="fr-BE" sz="1200" dirty="0"/>
                    </a:p>
                  </a:txBody>
                  <a:tcPr/>
                </a:tc>
                <a:extLst>
                  <a:ext uri="{0D108BD9-81ED-4DB2-BD59-A6C34878D82A}">
                    <a16:rowId xmlns:a16="http://schemas.microsoft.com/office/drawing/2014/main" val="10001"/>
                  </a:ext>
                </a:extLst>
              </a:tr>
              <a:tr h="128032">
                <a:tc>
                  <a:txBody>
                    <a:bodyPr/>
                    <a:lstStyle/>
                    <a:p>
                      <a:r>
                        <a:rPr lang="pl-PL" sz="1200" dirty="0">
                          <a:solidFill>
                            <a:schemeClr val="tx1"/>
                          </a:solidFill>
                        </a:rPr>
                        <a:t>Czy zapewnia długotrwałą eksploatację?</a:t>
                      </a:r>
                      <a:endParaRPr lang="fr-BE" sz="1200" dirty="0">
                        <a:solidFill>
                          <a:schemeClr val="tx1"/>
                        </a:solidFill>
                      </a:endParaRPr>
                    </a:p>
                  </a:txBody>
                  <a:tcPr/>
                </a:tc>
                <a:tc>
                  <a:txBody>
                    <a:bodyPr/>
                    <a:lstStyle/>
                    <a:p>
                      <a:r>
                        <a:rPr lang="pl-PL" sz="1200" dirty="0"/>
                        <a:t>Tak </a:t>
                      </a:r>
                      <a:r>
                        <a:rPr lang="fr-BE" sz="1200" dirty="0"/>
                        <a:t>(</a:t>
                      </a:r>
                      <a:r>
                        <a:rPr lang="pl-PL" sz="1200" dirty="0"/>
                        <a:t>ograniczona konserwacja i częstotliwość usuwania odpadów)</a:t>
                      </a:r>
                      <a:endParaRPr lang="fr-BE" sz="1200" dirty="0"/>
                    </a:p>
                  </a:txBody>
                  <a:tcPr/>
                </a:tc>
                <a:extLst>
                  <a:ext uri="{0D108BD9-81ED-4DB2-BD59-A6C34878D82A}">
                    <a16:rowId xmlns:a16="http://schemas.microsoft.com/office/drawing/2014/main" val="10002"/>
                  </a:ext>
                </a:extLst>
              </a:tr>
              <a:tr h="356502">
                <a:tc>
                  <a:txBody>
                    <a:bodyPr/>
                    <a:lstStyle/>
                    <a:p>
                      <a:r>
                        <a:rPr lang="pl-PL" sz="1200" dirty="0">
                          <a:solidFill>
                            <a:schemeClr val="tx1"/>
                          </a:solidFill>
                        </a:rPr>
                        <a:t>Czy zawiera</a:t>
                      </a:r>
                      <a:r>
                        <a:rPr lang="pl-PL" sz="1200" baseline="0" dirty="0">
                          <a:solidFill>
                            <a:schemeClr val="tx1"/>
                          </a:solidFill>
                        </a:rPr>
                        <a:t> materiały z recyklingu?</a:t>
                      </a:r>
                      <a:endParaRPr lang="pl-PL" sz="1200" dirty="0">
                        <a:solidFill>
                          <a:schemeClr val="tx1"/>
                        </a:solidFill>
                      </a:endParaRPr>
                    </a:p>
                  </a:txBody>
                  <a:tcPr/>
                </a:tc>
                <a:tc>
                  <a:txBody>
                    <a:bodyPr/>
                    <a:lstStyle/>
                    <a:p>
                      <a:r>
                        <a:rPr lang="pl-PL" sz="1200" dirty="0"/>
                        <a:t>Tak (</a:t>
                      </a:r>
                      <a:r>
                        <a:rPr lang="pl-PL" sz="1200" dirty="0">
                          <a:solidFill>
                            <a:schemeClr val="tx1"/>
                          </a:solidFill>
                        </a:rPr>
                        <a:t>zarówno odpady</a:t>
                      </a:r>
                      <a:r>
                        <a:rPr lang="pl-PL" sz="1200" baseline="0" dirty="0">
                          <a:solidFill>
                            <a:schemeClr val="tx1"/>
                          </a:solidFill>
                        </a:rPr>
                        <a:t> </a:t>
                      </a:r>
                      <a:r>
                        <a:rPr lang="pl-PL" sz="1200" dirty="0">
                          <a:solidFill>
                            <a:schemeClr val="tx1"/>
                          </a:solidFill>
                        </a:rPr>
                        <a:t>konsumenckie</a:t>
                      </a:r>
                      <a:r>
                        <a:rPr lang="pl-PL" sz="1200" baseline="0" dirty="0">
                          <a:solidFill>
                            <a:schemeClr val="tx1"/>
                          </a:solidFill>
                        </a:rPr>
                        <a:t> </a:t>
                      </a:r>
                      <a:r>
                        <a:rPr lang="pl-PL" sz="1200" dirty="0">
                          <a:solidFill>
                            <a:schemeClr val="tx1"/>
                          </a:solidFill>
                        </a:rPr>
                        <a:t>i odpady poprzemysłowe</a:t>
                      </a:r>
                      <a:r>
                        <a:rPr lang="pl-PL" sz="1200" dirty="0"/>
                        <a:t>) </a:t>
                      </a:r>
                      <a:endParaRPr lang="fr-BE" sz="1200" dirty="0"/>
                    </a:p>
                  </a:txBody>
                  <a:tcPr/>
                </a:tc>
                <a:extLst>
                  <a:ext uri="{0D108BD9-81ED-4DB2-BD59-A6C34878D82A}">
                    <a16:rowId xmlns:a16="http://schemas.microsoft.com/office/drawing/2014/main" val="10003"/>
                  </a:ext>
                </a:extLst>
              </a:tr>
              <a:tr h="0">
                <a:tc>
                  <a:txBody>
                    <a:bodyPr/>
                    <a:lstStyle/>
                    <a:p>
                      <a:r>
                        <a:rPr lang="pl-PL" sz="1200" dirty="0"/>
                        <a:t>Czy odpady</a:t>
                      </a:r>
                      <a:r>
                        <a:rPr lang="pl-PL" sz="1200" baseline="0" dirty="0"/>
                        <a:t> budowlane są kierowane na składowiska odpadów? </a:t>
                      </a:r>
                      <a:endParaRPr lang="fr-BE" sz="1200" dirty="0"/>
                    </a:p>
                  </a:txBody>
                  <a:tcPr/>
                </a:tc>
                <a:tc>
                  <a:txBody>
                    <a:bodyPr/>
                    <a:lstStyle/>
                    <a:p>
                      <a:r>
                        <a:rPr lang="pl-PL" sz="1200" dirty="0"/>
                        <a:t>Tak (wysoka wartość złomu i potencjał ponownego wykorzystania produktów)</a:t>
                      </a:r>
                      <a:r>
                        <a:rPr lang="pl-PL" sz="1200" baseline="0" dirty="0"/>
                        <a:t> </a:t>
                      </a:r>
                      <a:endParaRPr lang="fr-BE" sz="1200" dirty="0"/>
                    </a:p>
                  </a:txBody>
                  <a:tcPr/>
                </a:tc>
                <a:extLst>
                  <a:ext uri="{0D108BD9-81ED-4DB2-BD59-A6C34878D82A}">
                    <a16:rowId xmlns:a16="http://schemas.microsoft.com/office/drawing/2014/main" val="10004"/>
                  </a:ext>
                </a:extLst>
              </a:tr>
              <a:tr h="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l-PL" sz="1200" dirty="0"/>
                        <a:t>Czy podczas remontów może być uratowana i ponownie użyta?</a:t>
                      </a:r>
                      <a:endParaRPr lang="fr-BE" sz="1200" dirty="0"/>
                    </a:p>
                  </a:txBody>
                  <a:tcPr/>
                </a:tc>
                <a:tc>
                  <a:txBody>
                    <a:bodyPr/>
                    <a:lstStyle/>
                    <a:p>
                      <a:r>
                        <a:rPr lang="pl-PL" sz="1200" dirty="0"/>
                        <a:t>Tak</a:t>
                      </a:r>
                      <a:endParaRPr lang="fr-BE" sz="1200" dirty="0"/>
                    </a:p>
                  </a:txBody>
                  <a:tcPr/>
                </a:tc>
                <a:extLst>
                  <a:ext uri="{0D108BD9-81ED-4DB2-BD59-A6C34878D82A}">
                    <a16:rowId xmlns:a16="http://schemas.microsoft.com/office/drawing/2014/main" val="10005"/>
                  </a:ext>
                </a:extLst>
              </a:tr>
              <a:tr h="0">
                <a:tc>
                  <a:txBody>
                    <a:bodyPr/>
                    <a:lstStyle/>
                    <a:p>
                      <a:r>
                        <a:rPr lang="pl-PL" sz="1200" dirty="0"/>
                        <a:t>Czy jest to materiał o niskiej emisji</a:t>
                      </a:r>
                      <a:r>
                        <a:rPr lang="pl-PL" sz="1200" baseline="0" dirty="0"/>
                        <a:t>?</a:t>
                      </a:r>
                      <a:endParaRPr lang="fr-BE" sz="1200" dirty="0"/>
                    </a:p>
                  </a:txBody>
                  <a:tcPr/>
                </a:tc>
                <a:tc>
                  <a:txBody>
                    <a:bodyPr/>
                    <a:lstStyle/>
                    <a:p>
                      <a:r>
                        <a:rPr lang="pl-PL" sz="1200" dirty="0"/>
                        <a:t>Tak</a:t>
                      </a:r>
                      <a:r>
                        <a:rPr lang="fr-BE" sz="1200" dirty="0"/>
                        <a:t> (</a:t>
                      </a:r>
                      <a:r>
                        <a:rPr lang="pl-PL" sz="1200" dirty="0"/>
                        <a:t>brak dodatkowych powłok =</a:t>
                      </a:r>
                      <a:r>
                        <a:rPr lang="pl-PL" sz="1200" baseline="0" dirty="0"/>
                        <a:t> zero emisji</a:t>
                      </a:r>
                      <a:r>
                        <a:rPr lang="fr-BE" sz="1200" dirty="0"/>
                        <a:t>)</a:t>
                      </a:r>
                    </a:p>
                  </a:txBody>
                  <a:tcPr/>
                </a:tc>
                <a:extLst>
                  <a:ext uri="{0D108BD9-81ED-4DB2-BD59-A6C34878D82A}">
                    <a16:rowId xmlns:a16="http://schemas.microsoft.com/office/drawing/2014/main" val="10006"/>
                  </a:ext>
                </a:extLst>
              </a:tr>
              <a:tr h="21384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l-PL" sz="1200" dirty="0"/>
                        <a:t>Czy może pomóc poprawić jakość powietrza</a:t>
                      </a:r>
                      <a:r>
                        <a:rPr lang="pl-PL" sz="1200" baseline="0" dirty="0"/>
                        <a:t> </a:t>
                      </a:r>
                      <a:r>
                        <a:rPr lang="pl-PL" sz="1200" dirty="0"/>
                        <a:t>wnętrz? </a:t>
                      </a:r>
                      <a:endParaRPr lang="fr-BE" sz="1200" dirty="0"/>
                    </a:p>
                  </a:txBody>
                  <a:tcPr/>
                </a:tc>
                <a:tc>
                  <a:txBody>
                    <a:bodyPr/>
                    <a:lstStyle/>
                    <a:p>
                      <a:r>
                        <a:rPr lang="pl-PL" sz="1200" dirty="0"/>
                        <a:t>Tak </a:t>
                      </a:r>
                      <a:r>
                        <a:rPr lang="fr-BE" sz="1200" dirty="0"/>
                        <a:t>(</a:t>
                      </a:r>
                      <a:r>
                        <a:rPr lang="pl-PL" sz="1200" dirty="0"/>
                        <a:t>brak lotnych  związków organicznych</a:t>
                      </a:r>
                      <a:r>
                        <a:rPr lang="fr-BE" sz="1200" baseline="0" dirty="0"/>
                        <a:t>, </a:t>
                      </a:r>
                      <a:r>
                        <a:rPr lang="pl-PL" sz="1200" baseline="0" dirty="0"/>
                        <a:t>cechy bakteriobójcze, odporność korozyjna kanałów wentylacyjnych) </a:t>
                      </a:r>
                      <a:endParaRPr lang="fr-BE" sz="1200" strike="sngStrike" dirty="0">
                        <a:solidFill>
                          <a:srgbClr val="FF0000"/>
                        </a:solidFill>
                      </a:endParaRPr>
                    </a:p>
                  </a:txBody>
                  <a:tcPr/>
                </a:tc>
                <a:extLst>
                  <a:ext uri="{0D108BD9-81ED-4DB2-BD59-A6C34878D82A}">
                    <a16:rowId xmlns:a16="http://schemas.microsoft.com/office/drawing/2014/main" val="10007"/>
                  </a:ext>
                </a:extLst>
              </a:tr>
              <a:tr h="0">
                <a:tc>
                  <a:txBody>
                    <a:bodyPr/>
                    <a:lstStyle/>
                    <a:p>
                      <a:r>
                        <a:rPr lang="pl-PL" sz="1200" dirty="0"/>
                        <a:t>Czy pomaga unikać stosowania materiałów toksycznych?</a:t>
                      </a:r>
                      <a:endParaRPr lang="fr-BE" sz="1200" dirty="0"/>
                    </a:p>
                  </a:txBody>
                  <a:tcPr/>
                </a:tc>
                <a:tc>
                  <a:txBody>
                    <a:bodyPr/>
                    <a:lstStyle/>
                    <a:p>
                      <a:r>
                        <a:rPr lang="pl-PL" sz="1200" dirty="0"/>
                        <a:t>Tak </a:t>
                      </a:r>
                      <a:r>
                        <a:rPr lang="fr-BE" sz="1200" dirty="0"/>
                        <a:t>(</a:t>
                      </a:r>
                      <a:r>
                        <a:rPr lang="pl-PL" sz="1200" dirty="0"/>
                        <a:t>długotrwała ochrona </a:t>
                      </a:r>
                      <a:r>
                        <a:rPr lang="pl-PL" sz="1200" dirty="0">
                          <a:solidFill>
                            <a:schemeClr val="tx1"/>
                          </a:solidFill>
                        </a:rPr>
                        <a:t>przed termitami,</a:t>
                      </a:r>
                      <a:r>
                        <a:rPr lang="pl-PL" sz="1200" baseline="0" dirty="0">
                          <a:solidFill>
                            <a:schemeClr val="tx1"/>
                          </a:solidFill>
                        </a:rPr>
                        <a:t> </a:t>
                      </a:r>
                      <a:r>
                        <a:rPr lang="pl-PL" sz="1200" dirty="0">
                          <a:solidFill>
                            <a:schemeClr val="tx1"/>
                          </a:solidFill>
                        </a:rPr>
                        <a:t>minimalne</a:t>
                      </a:r>
                      <a:r>
                        <a:rPr lang="pl-PL" sz="1200" baseline="0" dirty="0">
                          <a:solidFill>
                            <a:schemeClr val="tx1"/>
                          </a:solidFill>
                        </a:rPr>
                        <a:t> uwalnianie metali przez materiały powierzchni </a:t>
                      </a:r>
                      <a:r>
                        <a:rPr lang="pl-PL" sz="1200" dirty="0">
                          <a:solidFill>
                            <a:schemeClr val="tx1"/>
                          </a:solidFill>
                        </a:rPr>
                        <a:t> dachowych</a:t>
                      </a:r>
                      <a:r>
                        <a:rPr lang="pl-PL" sz="1200" dirty="0"/>
                        <a:t>)</a:t>
                      </a:r>
                      <a:endParaRPr lang="fr-BE" sz="1200" dirty="0"/>
                    </a:p>
                  </a:txBody>
                  <a:tcPr/>
                </a:tc>
                <a:extLst>
                  <a:ext uri="{0D108BD9-81ED-4DB2-BD59-A6C34878D82A}">
                    <a16:rowId xmlns:a16="http://schemas.microsoft.com/office/drawing/2014/main" val="10008"/>
                  </a:ext>
                </a:extLst>
              </a:tr>
              <a:tr h="140568">
                <a:tc>
                  <a:txBody>
                    <a:bodyPr/>
                    <a:lstStyle/>
                    <a:p>
                      <a:r>
                        <a:rPr lang="pl-PL" sz="1200" dirty="0"/>
                        <a:t>Czy może oszczędzać energię?</a:t>
                      </a:r>
                    </a:p>
                  </a:txBody>
                  <a:tcPr/>
                </a:tc>
                <a:tc>
                  <a:txBody>
                    <a:bodyPr/>
                    <a:lstStyle/>
                    <a:p>
                      <a:r>
                        <a:rPr lang="pl-PL" sz="1200" dirty="0"/>
                        <a:t>Tak </a:t>
                      </a:r>
                      <a:r>
                        <a:rPr lang="fr-BE" sz="1200" dirty="0"/>
                        <a:t>(</a:t>
                      </a:r>
                      <a:r>
                        <a:rPr lang="pl-PL" sz="1200" dirty="0"/>
                        <a:t>osłony przeciwsłoneczne, pokrycia dachowe)</a:t>
                      </a:r>
                      <a:endParaRPr lang="fr-BE" sz="1200" dirty="0"/>
                    </a:p>
                  </a:txBody>
                  <a:tcPr/>
                </a:tc>
                <a:extLst>
                  <a:ext uri="{0D108BD9-81ED-4DB2-BD59-A6C34878D82A}">
                    <a16:rowId xmlns:a16="http://schemas.microsoft.com/office/drawing/2014/main" val="10009"/>
                  </a:ext>
                </a:extLst>
              </a:tr>
              <a:tr h="0">
                <a:tc>
                  <a:txBody>
                    <a:bodyPr/>
                    <a:lstStyle/>
                    <a:p>
                      <a:r>
                        <a:rPr lang="pl-PL" sz="1200" dirty="0"/>
                        <a:t>Czy może pomóc wytwarzać czystą energię?</a:t>
                      </a:r>
                      <a:endParaRPr lang="fr-BE" sz="1200" dirty="0"/>
                    </a:p>
                  </a:txBody>
                  <a:tcPr/>
                </a:tc>
                <a:tc>
                  <a:txBody>
                    <a:bodyPr/>
                    <a:lstStyle/>
                    <a:p>
                      <a:r>
                        <a:rPr lang="pl-PL" sz="1200" dirty="0"/>
                        <a:t>Tak </a:t>
                      </a:r>
                      <a:r>
                        <a:rPr lang="fr-BE" sz="1200" dirty="0"/>
                        <a:t>(</a:t>
                      </a:r>
                      <a:r>
                        <a:rPr lang="pl-PL" sz="1200" dirty="0"/>
                        <a:t>panele słoneczne</a:t>
                      </a:r>
                      <a:r>
                        <a:rPr lang="fr-BE" sz="1200" dirty="0"/>
                        <a:t>, </a:t>
                      </a:r>
                      <a:r>
                        <a:rPr lang="pl-PL" sz="1200" dirty="0"/>
                        <a:t>skrubery w elektrowniach</a:t>
                      </a:r>
                      <a:r>
                        <a:rPr lang="fr-BE" sz="1200" baseline="0" dirty="0"/>
                        <a:t>)</a:t>
                      </a:r>
                      <a:endParaRPr lang="fr-BE" sz="1200" dirty="0"/>
                    </a:p>
                  </a:txBody>
                  <a:tcPr/>
                </a:tc>
                <a:extLst>
                  <a:ext uri="{0D108BD9-81ED-4DB2-BD59-A6C34878D82A}">
                    <a16:rowId xmlns:a16="http://schemas.microsoft.com/office/drawing/2014/main" val="10010"/>
                  </a:ext>
                </a:extLst>
              </a:tr>
              <a:tr h="0">
                <a:tc>
                  <a:txBody>
                    <a:bodyPr/>
                    <a:lstStyle/>
                    <a:p>
                      <a:r>
                        <a:rPr lang="fr-BE" sz="1200" dirty="0"/>
                        <a:t>Czy może oszczędzać wodę?</a:t>
                      </a:r>
                    </a:p>
                  </a:txBody>
                  <a:tcPr/>
                </a:tc>
                <a:tc>
                  <a:txBody>
                    <a:bodyPr/>
                    <a:lstStyle/>
                    <a:p>
                      <a:r>
                        <a:rPr lang="pl-PL" sz="1200" dirty="0"/>
                        <a:t>Tak </a:t>
                      </a:r>
                      <a:r>
                        <a:rPr lang="fr-BE" sz="1200" dirty="0"/>
                        <a:t>(</a:t>
                      </a:r>
                      <a:r>
                        <a:rPr lang="pl-PL" sz="1200" dirty="0"/>
                        <a:t>odporne na korozję i trzęsienia ziemi instalacje i</a:t>
                      </a:r>
                      <a:r>
                        <a:rPr lang="pl-PL" sz="1200" baseline="0" dirty="0"/>
                        <a:t> zbiorniki wodociągowe</a:t>
                      </a:r>
                      <a:r>
                        <a:rPr lang="fr-BE" sz="1200" baseline="0" dirty="0"/>
                        <a:t>)</a:t>
                      </a:r>
                      <a:endParaRPr lang="fr-BE" sz="1200" dirty="0"/>
                    </a:p>
                  </a:txBody>
                  <a:tcPr/>
                </a:tc>
                <a:extLst>
                  <a:ext uri="{0D108BD9-81ED-4DB2-BD59-A6C34878D82A}">
                    <a16:rowId xmlns:a16="http://schemas.microsoft.com/office/drawing/2014/main" val="10011"/>
                  </a:ext>
                </a:extLst>
              </a:tr>
              <a:tr h="142840">
                <a:tc>
                  <a:txBody>
                    <a:bodyPr/>
                    <a:lstStyle/>
                    <a:p>
                      <a:r>
                        <a:rPr lang="pl-PL" sz="1200" dirty="0"/>
                        <a:t>Czy odblaskowe panele dodają naturalnego światła?</a:t>
                      </a:r>
                    </a:p>
                  </a:txBody>
                  <a:tcPr/>
                </a:tc>
                <a:tc>
                  <a:txBody>
                    <a:bodyPr/>
                    <a:lstStyle/>
                    <a:p>
                      <a:r>
                        <a:rPr lang="pl-PL" sz="1200" dirty="0"/>
                        <a:t>Tak</a:t>
                      </a:r>
                      <a:endParaRPr lang="fr-BE" sz="1200" dirty="0"/>
                    </a:p>
                  </a:txBody>
                  <a:tcPr/>
                </a:tc>
                <a:extLst>
                  <a:ext uri="{0D108BD9-81ED-4DB2-BD59-A6C34878D82A}">
                    <a16:rowId xmlns:a16="http://schemas.microsoft.com/office/drawing/2014/main" val="10012"/>
                  </a:ext>
                </a:extLst>
              </a:tr>
              <a:tr h="395570">
                <a:tc>
                  <a:txBody>
                    <a:bodyPr/>
                    <a:lstStyle/>
                    <a:p>
                      <a:r>
                        <a:rPr lang="pl-PL" sz="1200" dirty="0"/>
                        <a:t>Czy może przedłużyć życie innych materiałów?</a:t>
                      </a:r>
                    </a:p>
                  </a:txBody>
                  <a:tcPr/>
                </a:tc>
                <a:tc>
                  <a:txBody>
                    <a:bodyPr/>
                    <a:lstStyle/>
                    <a:p>
                      <a:r>
                        <a:rPr lang="pl-PL" sz="1200" dirty="0"/>
                        <a:t>Tak </a:t>
                      </a:r>
                      <a:r>
                        <a:rPr lang="fr-BE" sz="1200" dirty="0"/>
                        <a:t>(</a:t>
                      </a:r>
                      <a:r>
                        <a:rPr lang="pl-PL" sz="1200" dirty="0"/>
                        <a:t>kotwy do kamienia i muru</a:t>
                      </a:r>
                      <a:r>
                        <a:rPr lang="fr-BE" sz="1200" baseline="0" dirty="0"/>
                        <a:t>,</a:t>
                      </a:r>
                      <a:r>
                        <a:rPr lang="pl-PL" sz="1200" baseline="0" dirty="0"/>
                        <a:t> elementy złączne do drewna i metali</a:t>
                      </a:r>
                      <a:r>
                        <a:rPr lang="fr-BE" sz="1200" baseline="0" dirty="0"/>
                        <a:t>)</a:t>
                      </a:r>
                      <a:endParaRPr lang="fr-BE" sz="1200" dirty="0"/>
                    </a:p>
                  </a:txBody>
                  <a:tcPr/>
                </a:tc>
                <a:extLst>
                  <a:ext uri="{0D108BD9-81ED-4DB2-BD59-A6C34878D82A}">
                    <a16:rowId xmlns:a16="http://schemas.microsoft.com/office/drawing/2014/main" val="10013"/>
                  </a:ext>
                </a:extLst>
              </a:tr>
            </a:tbl>
          </a:graphicData>
        </a:graphic>
      </p:graphicFrame>
      <p:sp>
        <p:nvSpPr>
          <p:cNvPr id="3" name="Slide Number Placeholder 2"/>
          <p:cNvSpPr>
            <a:spLocks noGrp="1"/>
          </p:cNvSpPr>
          <p:nvPr>
            <p:ph type="sldNum" sz="quarter" idx="12"/>
          </p:nvPr>
        </p:nvSpPr>
        <p:spPr/>
        <p:txBody>
          <a:bodyPr/>
          <a:lstStyle/>
          <a:p>
            <a:fld id="{BF73EC7F-79ED-4C17-9829-92AE53B2AB65}" type="slidenum">
              <a:rPr lang="fr-BE" smtClean="0"/>
              <a:t>38</a:t>
            </a:fld>
            <a:endParaRPr lang="fr-BE"/>
          </a:p>
        </p:txBody>
      </p:sp>
    </p:spTree>
    <p:extLst>
      <p:ext uri="{BB962C8B-B14F-4D97-AF65-F5344CB8AC3E}">
        <p14:creationId xmlns:p14="http://schemas.microsoft.com/office/powerpoint/2010/main" val="99512658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4624"/>
            <a:ext cx="8229600" cy="1143000"/>
          </a:xfrm>
        </p:spPr>
        <p:txBody>
          <a:bodyPr/>
          <a:lstStyle/>
          <a:p>
            <a:r>
              <a:rPr lang="pl-PL" dirty="0"/>
              <a:t>WNIOSKI</a:t>
            </a:r>
            <a:endParaRPr lang="fr-BE" dirty="0"/>
          </a:p>
        </p:txBody>
      </p:sp>
      <p:sp>
        <p:nvSpPr>
          <p:cNvPr id="3" name="Content Placeholder 2"/>
          <p:cNvSpPr>
            <a:spLocks noGrp="1"/>
          </p:cNvSpPr>
          <p:nvPr>
            <p:ph idx="1"/>
          </p:nvPr>
        </p:nvSpPr>
        <p:spPr>
          <a:xfrm>
            <a:off x="457200" y="1052736"/>
            <a:ext cx="8229600" cy="5257800"/>
          </a:xfrm>
        </p:spPr>
        <p:txBody>
          <a:bodyPr>
            <a:noAutofit/>
          </a:bodyPr>
          <a:lstStyle/>
          <a:p>
            <a:pPr algn="just">
              <a:lnSpc>
                <a:spcPct val="120000"/>
              </a:lnSpc>
            </a:pPr>
            <a:r>
              <a:rPr lang="pl-PL" sz="2000" dirty="0"/>
              <a:t>Zrównoważony rozwój to potężne i ważne wyzwanie dla przyszłości sektora stali nierdzewnej. Do tej pory podjęto starania mające na celu ograniczenie emisji dwutlenku węgla przez zwiększenie recyklingu i doskonalenie procesów produkcji.</a:t>
            </a:r>
          </a:p>
          <a:p>
            <a:pPr algn="just">
              <a:lnSpc>
                <a:spcPct val="120000"/>
              </a:lnSpc>
            </a:pPr>
            <a:r>
              <a:rPr lang="pl-PL" sz="2000" dirty="0"/>
              <a:t>Stal nierdzewna wykazuje zestaw własności, które należy brać pod uwagę podczas podejmowania decyzji na etapie projektowania:</a:t>
            </a:r>
          </a:p>
          <a:p>
            <a:pPr lvl="1" algn="just">
              <a:lnSpc>
                <a:spcPct val="120000"/>
              </a:lnSpc>
            </a:pPr>
            <a:r>
              <a:rPr lang="pl-PL" sz="1700" dirty="0"/>
              <a:t>własności mechaniczne,</a:t>
            </a:r>
          </a:p>
          <a:p>
            <a:pPr lvl="1" algn="just">
              <a:lnSpc>
                <a:spcPct val="120000"/>
              </a:lnSpc>
            </a:pPr>
            <a:r>
              <a:rPr lang="pl-PL" sz="1700" dirty="0"/>
              <a:t>odporność korozyjna,</a:t>
            </a:r>
            <a:endParaRPr lang="en-US" sz="1700" dirty="0"/>
          </a:p>
          <a:p>
            <a:pPr lvl="1" algn="just">
              <a:lnSpc>
                <a:spcPct val="120000"/>
              </a:lnSpc>
            </a:pPr>
            <a:r>
              <a:rPr lang="pl-PL" sz="1700" dirty="0"/>
              <a:t>odporność pożarowa,</a:t>
            </a:r>
            <a:r>
              <a:rPr lang="en-US" sz="1700" dirty="0"/>
              <a:t> </a:t>
            </a:r>
          </a:p>
          <a:p>
            <a:pPr lvl="1" algn="just">
              <a:lnSpc>
                <a:spcPct val="120000"/>
              </a:lnSpc>
            </a:pPr>
            <a:r>
              <a:rPr lang="pl-PL" sz="1700" dirty="0"/>
              <a:t>możliwość ponownego użycia,</a:t>
            </a:r>
            <a:endParaRPr lang="en-US" sz="1700" dirty="0"/>
          </a:p>
          <a:p>
            <a:pPr lvl="1" algn="just">
              <a:lnSpc>
                <a:spcPct val="120000"/>
              </a:lnSpc>
            </a:pPr>
            <a:r>
              <a:rPr lang="pl-PL" sz="1700" dirty="0"/>
              <a:t>długowieczność,</a:t>
            </a:r>
            <a:endParaRPr lang="en-US" sz="1700" dirty="0"/>
          </a:p>
          <a:p>
            <a:pPr lvl="1" algn="just">
              <a:lnSpc>
                <a:spcPct val="120000"/>
              </a:lnSpc>
            </a:pPr>
            <a:r>
              <a:rPr lang="pl-PL" sz="1700" dirty="0"/>
              <a:t>niski koszt konserwacji,</a:t>
            </a:r>
            <a:endParaRPr lang="en-US" sz="1700" dirty="0"/>
          </a:p>
          <a:p>
            <a:pPr lvl="1" algn="just">
              <a:lnSpc>
                <a:spcPct val="120000"/>
              </a:lnSpc>
            </a:pPr>
            <a:r>
              <a:rPr lang="pl-PL" sz="1700" dirty="0"/>
              <a:t>neutralność i higieniczność,</a:t>
            </a:r>
            <a:endParaRPr lang="en-US" sz="1700" dirty="0"/>
          </a:p>
          <a:p>
            <a:pPr lvl="1" algn="just">
              <a:lnSpc>
                <a:spcPct val="120000"/>
              </a:lnSpc>
            </a:pPr>
            <a:r>
              <a:rPr lang="pl-PL" sz="1700" dirty="0"/>
              <a:t>estetyczność,</a:t>
            </a:r>
            <a:endParaRPr lang="en-US" sz="1700" dirty="0"/>
          </a:p>
          <a:p>
            <a:pPr lvl="1" algn="just">
              <a:lnSpc>
                <a:spcPct val="120000"/>
              </a:lnSpc>
            </a:pPr>
            <a:r>
              <a:rPr lang="pl-PL" sz="1700" dirty="0"/>
              <a:t>neutralność dla wody deszczowej.</a:t>
            </a:r>
            <a:endParaRPr lang="en-US" sz="1700" dirty="0"/>
          </a:p>
        </p:txBody>
      </p:sp>
      <p:sp>
        <p:nvSpPr>
          <p:cNvPr id="4" name="Slide Number Placeholder 3"/>
          <p:cNvSpPr>
            <a:spLocks noGrp="1"/>
          </p:cNvSpPr>
          <p:nvPr>
            <p:ph type="sldNum" sz="quarter" idx="12"/>
          </p:nvPr>
        </p:nvSpPr>
        <p:spPr/>
        <p:txBody>
          <a:bodyPr/>
          <a:lstStyle/>
          <a:p>
            <a:fld id="{BF73EC7F-79ED-4C17-9829-92AE53B2AB65}" type="slidenum">
              <a:rPr lang="fr-BE" smtClean="0"/>
              <a:t>39</a:t>
            </a:fld>
            <a:endParaRPr lang="fr-BE"/>
          </a:p>
        </p:txBody>
      </p:sp>
    </p:spTree>
    <p:extLst>
      <p:ext uri="{BB962C8B-B14F-4D97-AF65-F5344CB8AC3E}">
        <p14:creationId xmlns:p14="http://schemas.microsoft.com/office/powerpoint/2010/main" val="40011121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lstStyle/>
          <a:p>
            <a:r>
              <a:rPr lang="pl-PL" dirty="0"/>
              <a:t>Definicje</a:t>
            </a:r>
            <a:endParaRPr lang="en-US" dirty="0"/>
          </a:p>
        </p:txBody>
      </p:sp>
      <p:sp>
        <p:nvSpPr>
          <p:cNvPr id="8" name="Content Placeholder 7"/>
          <p:cNvSpPr>
            <a:spLocks noGrp="1"/>
          </p:cNvSpPr>
          <p:nvPr>
            <p:ph idx="1"/>
          </p:nvPr>
        </p:nvSpPr>
        <p:spPr/>
        <p:txBody>
          <a:bodyPr>
            <a:normAutofit/>
          </a:bodyPr>
          <a:lstStyle/>
          <a:p>
            <a:pPr marL="0" indent="0" algn="just">
              <a:buNone/>
            </a:pPr>
            <a:r>
              <a:rPr lang="pl-PL" sz="2000" b="1" dirty="0">
                <a:solidFill>
                  <a:srgbClr val="00B050"/>
                </a:solidFill>
              </a:rPr>
              <a:t>Wskaźniki bezpieczeństwa</a:t>
            </a:r>
            <a:r>
              <a:rPr lang="fr-FR" sz="2000" b="1" dirty="0">
                <a:solidFill>
                  <a:srgbClr val="00B050"/>
                </a:solidFill>
              </a:rPr>
              <a:t>:   </a:t>
            </a:r>
          </a:p>
          <a:p>
            <a:pPr algn="just"/>
            <a:r>
              <a:rPr lang="pl-PL" sz="2000" b="1" dirty="0">
                <a:solidFill>
                  <a:srgbClr val="0070C0"/>
                </a:solidFill>
              </a:rPr>
              <a:t>Wskaźnik częstotliwości wypadków</a:t>
            </a:r>
            <a:r>
              <a:rPr lang="fr-FR" sz="2000" b="1" dirty="0">
                <a:solidFill>
                  <a:srgbClr val="0070C0"/>
                </a:solidFill>
              </a:rPr>
              <a:t>: </a:t>
            </a:r>
            <a:r>
              <a:rPr lang="pl-PL" sz="2000" dirty="0"/>
              <a:t>Wskaźnik częstotliwości wypadków powodujących przerwy w pracy to liczba wypadków na 1 000 000 godzin pracy.</a:t>
            </a:r>
            <a:r>
              <a:rPr lang="en-US" sz="2000" dirty="0"/>
              <a:t> </a:t>
            </a:r>
            <a:r>
              <a:rPr lang="fr-FR" sz="2000" baseline="30000" dirty="0"/>
              <a:t>(1)</a:t>
            </a:r>
            <a:endParaRPr lang="en-US" sz="2000" baseline="30000" dirty="0"/>
          </a:p>
          <a:p>
            <a:pPr algn="just"/>
            <a:endParaRPr lang="en-US" sz="2000" dirty="0"/>
          </a:p>
          <a:p>
            <a:pPr marL="0" indent="0" algn="just">
              <a:buNone/>
            </a:pPr>
            <a:r>
              <a:rPr lang="pl-PL" sz="2000" b="1" dirty="0">
                <a:solidFill>
                  <a:srgbClr val="00B050"/>
                </a:solidFill>
              </a:rPr>
              <a:t>Wskaźniki recyklingu</a:t>
            </a:r>
            <a:r>
              <a:rPr lang="fr-FR" sz="2000" b="1" dirty="0">
                <a:solidFill>
                  <a:srgbClr val="00B050"/>
                </a:solidFill>
              </a:rPr>
              <a:t>:</a:t>
            </a:r>
          </a:p>
          <a:p>
            <a:pPr algn="just"/>
            <a:r>
              <a:rPr lang="pl-PL" sz="2000" b="1" dirty="0">
                <a:solidFill>
                  <a:srgbClr val="0070C0"/>
                </a:solidFill>
              </a:rPr>
              <a:t>Wskaźnik recyklingu: </a:t>
            </a:r>
            <a:r>
              <a:rPr lang="pl-PL" sz="2000" dirty="0"/>
              <a:t>Ilość materiału, która na koniec eksploatacji zostaje zebrana i wprowadzona ponownie do </a:t>
            </a:r>
            <a:r>
              <a:rPr lang="pl-PL" sz="2000"/>
              <a:t>cyklu recyklingu </a:t>
            </a:r>
            <a:r>
              <a:rPr lang="pl-PL" sz="2000" dirty="0"/>
              <a:t>(w przeciwieństwie do metalu, który pozostaje składowany)</a:t>
            </a:r>
            <a:r>
              <a:rPr lang="en-US" sz="2000" dirty="0"/>
              <a:t>. </a:t>
            </a:r>
            <a:r>
              <a:rPr lang="en-US" sz="2000" baseline="30000" dirty="0"/>
              <a:t>(5)</a:t>
            </a:r>
          </a:p>
          <a:p>
            <a:pPr algn="just"/>
            <a:r>
              <a:rPr lang="pl-PL" sz="2000" b="1" dirty="0">
                <a:solidFill>
                  <a:srgbClr val="0070C0"/>
                </a:solidFill>
              </a:rPr>
              <a:t>Zawartość materiałów przeznaczonych do recyklingu:</a:t>
            </a:r>
            <a:r>
              <a:rPr lang="fr-FR" sz="2000" b="1" dirty="0">
                <a:solidFill>
                  <a:srgbClr val="0070C0"/>
                </a:solidFill>
              </a:rPr>
              <a:t> </a:t>
            </a:r>
            <a:r>
              <a:rPr lang="pl-PL" sz="2000" dirty="0"/>
              <a:t>Stosunek masy materiałów pochodzących z recyklingu po użytkowaniu i przed użytkowaniem w danym produkcie</a:t>
            </a:r>
            <a:r>
              <a:rPr lang="en-US" sz="2000" dirty="0"/>
              <a:t>. </a:t>
            </a:r>
            <a:r>
              <a:rPr lang="en-US" sz="2000" baseline="30000" dirty="0"/>
              <a:t>(6)</a:t>
            </a:r>
          </a:p>
          <a:p>
            <a:pPr algn="just"/>
            <a:r>
              <a:rPr lang="pl-PL" sz="2000" b="1" dirty="0">
                <a:solidFill>
                  <a:srgbClr val="0070C0"/>
                </a:solidFill>
                <a:cs typeface="Arial" pitchFamily="34" charset="0"/>
                <a:sym typeface="Wingdings"/>
              </a:rPr>
              <a:t>Ilość odpadów stałych</a:t>
            </a:r>
            <a:r>
              <a:rPr lang="en-US" sz="2000" b="1" dirty="0">
                <a:solidFill>
                  <a:srgbClr val="0070C0"/>
                </a:solidFill>
                <a:cs typeface="Arial" pitchFamily="34" charset="0"/>
                <a:sym typeface="Wingdings"/>
              </a:rPr>
              <a:t> (SWB): </a:t>
            </a:r>
            <a:r>
              <a:rPr lang="pl-PL" sz="2000" dirty="0">
                <a:cs typeface="Arial" pitchFamily="34" charset="0"/>
                <a:sym typeface="Wingdings"/>
              </a:rPr>
              <a:t>Odpady górnicze, odpady przeróbcze, żużel i popioły z elektrowni.</a:t>
            </a:r>
            <a:endParaRPr lang="en-US" sz="2000" dirty="0">
              <a:cs typeface="Arial" pitchFamily="34" charset="0"/>
              <a:sym typeface="Wingdings"/>
            </a:endParaRPr>
          </a:p>
        </p:txBody>
      </p:sp>
      <p:sp>
        <p:nvSpPr>
          <p:cNvPr id="2" name="Slide Number Placeholder 1"/>
          <p:cNvSpPr>
            <a:spLocks noGrp="1"/>
          </p:cNvSpPr>
          <p:nvPr>
            <p:ph type="sldNum" sz="quarter" idx="12"/>
          </p:nvPr>
        </p:nvSpPr>
        <p:spPr/>
        <p:txBody>
          <a:bodyPr/>
          <a:lstStyle/>
          <a:p>
            <a:fld id="{BF73EC7F-79ED-4C17-9829-92AE53B2AB65}" type="slidenum">
              <a:rPr lang="fr-BE" smtClean="0"/>
              <a:t>4</a:t>
            </a:fld>
            <a:endParaRPr lang="fr-BE"/>
          </a:p>
        </p:txBody>
      </p:sp>
    </p:spTree>
    <p:extLst>
      <p:ext uri="{BB962C8B-B14F-4D97-AF65-F5344CB8AC3E}">
        <p14:creationId xmlns:p14="http://schemas.microsoft.com/office/powerpoint/2010/main" val="363933011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dirty="0"/>
              <a:t>Literatura i inne źródła</a:t>
            </a:r>
            <a:endParaRPr lang="en-GB" dirty="0"/>
          </a:p>
        </p:txBody>
      </p:sp>
      <p:sp>
        <p:nvSpPr>
          <p:cNvPr id="3" name="Content Placeholder 2"/>
          <p:cNvSpPr>
            <a:spLocks noGrp="1"/>
          </p:cNvSpPr>
          <p:nvPr>
            <p:ph idx="1"/>
          </p:nvPr>
        </p:nvSpPr>
        <p:spPr/>
        <p:txBody>
          <a:bodyPr>
            <a:noAutofit/>
          </a:bodyPr>
          <a:lstStyle/>
          <a:p>
            <a:pPr marL="514350" indent="-514350">
              <a:buFont typeface="+mj-lt"/>
              <a:buAutoNum type="arabicPeriod"/>
            </a:pPr>
            <a:r>
              <a:rPr lang="fr-FR" sz="1400" dirty="0">
                <a:hlinkClick r:id="rId2"/>
              </a:rPr>
              <a:t>https://www.worldsteel.org/en/dam/jcr:a5cd469c-89cb-4d57-9ad8-13a0d86d65f0/Sustainability+indicator+definitions+and+relevance.pdf</a:t>
            </a:r>
            <a:r>
              <a:rPr lang="fr-FR" sz="1400" dirty="0"/>
              <a:t> </a:t>
            </a:r>
          </a:p>
          <a:p>
            <a:pPr marL="514350" indent="-514350">
              <a:buFont typeface="+mj-lt"/>
              <a:buAutoNum type="arabicPeriod"/>
            </a:pPr>
            <a:r>
              <a:rPr lang="fr-FR" sz="1400" dirty="0">
                <a:hlinkClick r:id="rId3"/>
              </a:rPr>
              <a:t>http://ghginstitute.org/2010/06/28/what-is-a-global-warming-potential/</a:t>
            </a:r>
            <a:r>
              <a:rPr lang="fr-FR" sz="1400" dirty="0"/>
              <a:t> </a:t>
            </a:r>
          </a:p>
          <a:p>
            <a:pPr marL="514350" indent="-514350">
              <a:buFont typeface="+mj-lt"/>
              <a:buAutoNum type="arabicPeriod"/>
            </a:pPr>
            <a:r>
              <a:rPr lang="fr-FR" sz="1400" dirty="0">
                <a:hlinkClick r:id="rId4"/>
              </a:rPr>
              <a:t>http://eplca.jrc.ec.europa.eu/uploads/ILCD-Handbook-General-guide-for-LCA-DETAILED-GUIDANCE-12March2010-ISBN-fin-v1.0-EN.pdf</a:t>
            </a:r>
            <a:endParaRPr lang="fr-FR" sz="1400" dirty="0"/>
          </a:p>
          <a:p>
            <a:pPr marL="514350" indent="-514350">
              <a:buFont typeface="+mj-lt"/>
              <a:buAutoNum type="arabicPeriod"/>
            </a:pPr>
            <a:r>
              <a:rPr lang="en-US" sz="1400" dirty="0">
                <a:hlinkClick r:id="rId5"/>
              </a:rPr>
              <a:t>https://www.gsa.gov/portal/content/101197</a:t>
            </a:r>
            <a:r>
              <a:rPr lang="en-US" sz="1400" dirty="0"/>
              <a:t> </a:t>
            </a:r>
          </a:p>
          <a:p>
            <a:pPr marL="514350" indent="-514350">
              <a:buFont typeface="+mj-lt"/>
              <a:buAutoNum type="arabicPeriod"/>
            </a:pPr>
            <a:r>
              <a:rPr lang="en-US" sz="1400" dirty="0"/>
              <a:t>Recycled content is defined in accordance with the ISO Standard 14021 -Environmental labels and declarations - Self declared  environmental claims (Type II environmental labeling). </a:t>
            </a:r>
          </a:p>
          <a:p>
            <a:pPr marL="514350" indent="-514350">
              <a:buFont typeface="+mj-lt"/>
              <a:buAutoNum type="arabicPeriod"/>
            </a:pPr>
            <a:r>
              <a:rPr lang="en-US" sz="1400" dirty="0">
                <a:hlinkClick r:id="rId6"/>
              </a:rPr>
              <a:t>http://www.greenspec.co.uk/building-design/recycled-content/</a:t>
            </a:r>
            <a:r>
              <a:rPr lang="en-US" sz="1400" dirty="0"/>
              <a:t> </a:t>
            </a:r>
          </a:p>
          <a:p>
            <a:pPr marL="514350" indent="-514350">
              <a:buFont typeface="+mj-lt"/>
              <a:buAutoNum type="arabicPeriod"/>
            </a:pPr>
            <a:r>
              <a:rPr lang="en-US" sz="1400" dirty="0">
                <a:hlinkClick r:id="rId7"/>
              </a:rPr>
              <a:t>http://www.fao.org/docrep/u2246e/u2246e02.htm</a:t>
            </a:r>
            <a:endParaRPr lang="en-US" sz="1400" dirty="0"/>
          </a:p>
          <a:p>
            <a:pPr marL="514350" indent="-514350">
              <a:buFont typeface="+mj-lt"/>
              <a:buAutoNum type="arabicPeriod"/>
            </a:pPr>
            <a:r>
              <a:rPr lang="en-US" sz="1400" dirty="0"/>
              <a:t>B. Rossi. Stainless steel in structures: Fourth International Structural Stainless Steel Experts Seminar. Ascot, UK. 6-7 December 2012.</a:t>
            </a:r>
          </a:p>
          <a:p>
            <a:pPr marL="514350" indent="-514350">
              <a:buFont typeface="+mj-lt"/>
              <a:buAutoNum type="arabicPeriod"/>
            </a:pPr>
            <a:r>
              <a:rPr lang="fr-BE" sz="1400" dirty="0"/>
              <a:t>Source: Yale </a:t>
            </a:r>
            <a:r>
              <a:rPr lang="fr-BE" sz="1400" dirty="0" err="1"/>
              <a:t>University</a:t>
            </a:r>
            <a:r>
              <a:rPr lang="fr-BE" sz="1400" dirty="0"/>
              <a:t>/ISSF Stainless Steel Project, 2013</a:t>
            </a:r>
          </a:p>
          <a:p>
            <a:pPr marL="514350" indent="-514350">
              <a:buFont typeface="+mj-lt"/>
              <a:buAutoNum type="arabicPeriod"/>
            </a:pPr>
            <a:r>
              <a:rPr lang="en-US" sz="1400" dirty="0"/>
              <a:t>B. Rossi. ArcelorMittal International Scientific Network in Steel Construction Sustainability Workshop and Third Plenary Meeting, </a:t>
            </a:r>
            <a:r>
              <a:rPr lang="en-US" sz="1400" dirty="0" err="1"/>
              <a:t>Bruxelles</a:t>
            </a:r>
            <a:r>
              <a:rPr lang="en-US" sz="1400" dirty="0"/>
              <a:t>, 2010. </a:t>
            </a:r>
          </a:p>
          <a:p>
            <a:pPr marL="514350" indent="-514350">
              <a:buFont typeface="+mj-lt"/>
              <a:buAutoNum type="arabicPeriod"/>
            </a:pPr>
            <a:r>
              <a:rPr lang="en-US" sz="1400" dirty="0"/>
              <a:t>B. Rossi. Stainless steel in structures: Fourth International Structural Stainless Steel Experts Seminar. Ascot, UK. 6-7 December 2012.</a:t>
            </a:r>
          </a:p>
          <a:p>
            <a:pPr marL="514350" indent="-514350">
              <a:buFont typeface="+mj-lt"/>
              <a:buAutoNum type="arabicPeriod" startAt="13"/>
            </a:pPr>
            <a:r>
              <a:rPr lang="en-US" sz="1400" dirty="0"/>
              <a:t>T.E. </a:t>
            </a:r>
            <a:r>
              <a:rPr lang="en-US" sz="1400" dirty="0" err="1"/>
              <a:t>Norgate</a:t>
            </a:r>
            <a:r>
              <a:rPr lang="en-US" sz="1400" dirty="0"/>
              <a:t>, S. </a:t>
            </a:r>
            <a:r>
              <a:rPr lang="en-US" sz="1400" dirty="0" err="1"/>
              <a:t>Jahanshahi</a:t>
            </a:r>
            <a:r>
              <a:rPr lang="en-US" sz="1400" dirty="0"/>
              <a:t>, W.J. Rankin. Assessing the environmental impact of metal production processes. Journal of Cleaner Production 15 (2007), 838-848.</a:t>
            </a:r>
          </a:p>
          <a:p>
            <a:pPr marL="514350" indent="-514350">
              <a:buFont typeface="+mj-lt"/>
              <a:buAutoNum type="arabicPeriod" startAt="13"/>
            </a:pPr>
            <a:r>
              <a:rPr lang="fr-FR" sz="1400" dirty="0">
                <a:hlinkClick r:id="rId8"/>
              </a:rPr>
              <a:t>http://www.worldstainless.org/Files/issf/Animations/Recycling/flash.html</a:t>
            </a:r>
            <a:endParaRPr lang="fr-FR" sz="1400" dirty="0"/>
          </a:p>
        </p:txBody>
      </p:sp>
      <p:sp>
        <p:nvSpPr>
          <p:cNvPr id="4" name="Slide Number Placeholder 3"/>
          <p:cNvSpPr>
            <a:spLocks noGrp="1"/>
          </p:cNvSpPr>
          <p:nvPr>
            <p:ph type="sldNum" sz="quarter" idx="12"/>
          </p:nvPr>
        </p:nvSpPr>
        <p:spPr/>
        <p:txBody>
          <a:bodyPr/>
          <a:lstStyle/>
          <a:p>
            <a:fld id="{BF73EC7F-79ED-4C17-9829-92AE53B2AB65}" type="slidenum">
              <a:rPr lang="fr-BE" smtClean="0"/>
              <a:pPr/>
              <a:t>40</a:t>
            </a:fld>
            <a:endParaRPr lang="fr-BE"/>
          </a:p>
        </p:txBody>
      </p:sp>
    </p:spTree>
    <p:extLst>
      <p:ext uri="{BB962C8B-B14F-4D97-AF65-F5344CB8AC3E}">
        <p14:creationId xmlns:p14="http://schemas.microsoft.com/office/powerpoint/2010/main" val="372654319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pl-PL" dirty="0"/>
              <a:t>Literatura i inne źródła</a:t>
            </a:r>
            <a:endParaRPr lang="en-GB" dirty="0"/>
          </a:p>
        </p:txBody>
      </p:sp>
      <p:sp>
        <p:nvSpPr>
          <p:cNvPr id="3" name="Content Placeholder 2"/>
          <p:cNvSpPr>
            <a:spLocks noGrp="1"/>
          </p:cNvSpPr>
          <p:nvPr>
            <p:ph idx="1"/>
          </p:nvPr>
        </p:nvSpPr>
        <p:spPr>
          <a:xfrm>
            <a:off x="457200" y="1196752"/>
            <a:ext cx="8229600" cy="4853136"/>
          </a:xfrm>
        </p:spPr>
        <p:txBody>
          <a:bodyPr>
            <a:noAutofit/>
          </a:bodyPr>
          <a:lstStyle/>
          <a:p>
            <a:pPr marL="514350" indent="-514350">
              <a:buFont typeface="+mj-lt"/>
              <a:buAutoNum type="arabicPeriod" startAt="15"/>
            </a:pPr>
            <a:r>
              <a:rPr lang="fr-FR" sz="1400" dirty="0"/>
              <a:t>ISSF  </a:t>
            </a:r>
            <a:r>
              <a:rPr lang="fr-FR" sz="1400" dirty="0">
                <a:hlinkClick r:id="rId2"/>
              </a:rPr>
              <a:t>https://www.worldstainless.org/Files/issf/non-image-files/PDF/ISSF_Stainless_Steel_and_CO2.pdf</a:t>
            </a:r>
            <a:r>
              <a:rPr lang="fr-FR" sz="1400" dirty="0"/>
              <a:t>.    Data </a:t>
            </a:r>
            <a:r>
              <a:rPr lang="fr-FR" sz="1400" dirty="0" err="1"/>
              <a:t>from</a:t>
            </a:r>
            <a:r>
              <a:rPr lang="fr-FR" sz="1400" dirty="0"/>
              <a:t> </a:t>
            </a:r>
            <a:r>
              <a:rPr lang="fr-FR" sz="1400" dirty="0" err="1"/>
              <a:t>European</a:t>
            </a:r>
            <a:r>
              <a:rPr lang="fr-FR" sz="1400" dirty="0"/>
              <a:t> and </a:t>
            </a:r>
            <a:r>
              <a:rPr lang="fr-FR" sz="1400" dirty="0" err="1"/>
              <a:t>Japanese</a:t>
            </a:r>
            <a:r>
              <a:rPr lang="fr-FR" sz="1400" dirty="0"/>
              <a:t> ISSF </a:t>
            </a:r>
            <a:r>
              <a:rPr lang="fr-FR" sz="1400" dirty="0" err="1"/>
              <a:t>members</a:t>
            </a:r>
            <a:endParaRPr lang="fr-FR" sz="1400" dirty="0"/>
          </a:p>
          <a:p>
            <a:pPr marL="514350" indent="-514350">
              <a:buFont typeface="+mj-lt"/>
              <a:buAutoNum type="arabicPeriod" startAt="15"/>
            </a:pPr>
            <a:r>
              <a:rPr lang="fr-FR" sz="1400" dirty="0" err="1"/>
              <a:t>Based</a:t>
            </a:r>
            <a:r>
              <a:rPr lang="fr-FR" sz="1400" dirty="0"/>
              <a:t> on 2013 data, </a:t>
            </a:r>
            <a:r>
              <a:rPr lang="fr-FR" sz="1400" dirty="0" err="1"/>
              <a:t>including</a:t>
            </a:r>
            <a:r>
              <a:rPr lang="fr-FR" sz="1400" dirty="0"/>
              <a:t> 60% </a:t>
            </a:r>
            <a:r>
              <a:rPr lang="fr-FR" sz="1400" dirty="0" err="1"/>
              <a:t>scrap</a:t>
            </a:r>
            <a:r>
              <a:rPr lang="fr-FR" sz="1400" dirty="0"/>
              <a:t> content (and </a:t>
            </a:r>
            <a:r>
              <a:rPr lang="fr-FR" sz="1400" dirty="0" err="1"/>
              <a:t>therefore</a:t>
            </a:r>
            <a:r>
              <a:rPr lang="fr-FR" sz="1400" dirty="0"/>
              <a:t> 40% new </a:t>
            </a:r>
            <a:r>
              <a:rPr lang="fr-FR" sz="1400" dirty="0" err="1"/>
              <a:t>materials</a:t>
            </a:r>
            <a:r>
              <a:rPr lang="fr-FR" sz="1400" dirty="0"/>
              <a:t>) and </a:t>
            </a:r>
            <a:r>
              <a:rPr lang="fr-FR" sz="1400" dirty="0" err="1"/>
              <a:t>energy</a:t>
            </a:r>
            <a:r>
              <a:rPr lang="fr-FR" sz="1400" dirty="0"/>
              <a:t> contribution to GHG</a:t>
            </a:r>
          </a:p>
          <a:p>
            <a:pPr marL="514350" indent="-514350">
              <a:buFont typeface="+mj-lt"/>
              <a:buAutoNum type="arabicPeriod" startAt="15"/>
            </a:pPr>
            <a:r>
              <a:rPr lang="en-US" sz="1400" dirty="0"/>
              <a:t>Data provided by ISSF, estimates calculated by SCM. Includes 60% recycled content</a:t>
            </a:r>
          </a:p>
          <a:p>
            <a:pPr marL="514350" indent="-514350">
              <a:buFont typeface="+mj-lt"/>
              <a:buAutoNum type="arabicPeriod" startAt="15"/>
            </a:pPr>
            <a:r>
              <a:rPr lang="fr-FR" sz="1400" dirty="0"/>
              <a:t>ISSF  </a:t>
            </a:r>
            <a:r>
              <a:rPr lang="fr-FR" sz="1400" dirty="0">
                <a:hlinkClick r:id="rId3"/>
              </a:rPr>
              <a:t>www.worldstainless.org</a:t>
            </a:r>
            <a:r>
              <a:rPr lang="fr-FR" sz="1400" dirty="0"/>
              <a:t>. Data </a:t>
            </a:r>
            <a:r>
              <a:rPr lang="fr-FR" sz="1400" dirty="0" err="1"/>
              <a:t>from</a:t>
            </a:r>
            <a:r>
              <a:rPr lang="fr-FR" sz="1400" dirty="0"/>
              <a:t> </a:t>
            </a:r>
            <a:r>
              <a:rPr lang="fr-FR" sz="1400" dirty="0" err="1"/>
              <a:t>European</a:t>
            </a:r>
            <a:r>
              <a:rPr lang="fr-FR" sz="1400" dirty="0"/>
              <a:t> </a:t>
            </a:r>
            <a:r>
              <a:rPr lang="fr-FR" sz="1400" dirty="0" err="1"/>
              <a:t>anf</a:t>
            </a:r>
            <a:r>
              <a:rPr lang="fr-FR" sz="1400" dirty="0"/>
              <a:t> </a:t>
            </a:r>
            <a:r>
              <a:rPr lang="fr-FR" sz="1400" dirty="0" err="1"/>
              <a:t>Japanese</a:t>
            </a:r>
            <a:r>
              <a:rPr lang="fr-FR" sz="1400" dirty="0"/>
              <a:t> ISSF </a:t>
            </a:r>
            <a:r>
              <a:rPr lang="fr-FR" sz="1400" dirty="0" err="1"/>
              <a:t>members</a:t>
            </a:r>
            <a:r>
              <a:rPr lang="fr-FR" sz="1400" dirty="0"/>
              <a:t> </a:t>
            </a:r>
          </a:p>
          <a:p>
            <a:pPr marL="514350" indent="-514350">
              <a:buFont typeface="+mj-lt"/>
              <a:buAutoNum type="arabicPeriod" startAt="15"/>
            </a:pPr>
            <a:r>
              <a:rPr lang="en-US" sz="1400" dirty="0"/>
              <a:t>T.E. </a:t>
            </a:r>
            <a:r>
              <a:rPr lang="en-US" sz="1400" dirty="0" err="1"/>
              <a:t>Norgate</a:t>
            </a:r>
            <a:r>
              <a:rPr lang="en-US" sz="1400" dirty="0"/>
              <a:t>, S. </a:t>
            </a:r>
            <a:r>
              <a:rPr lang="en-US" sz="1400" dirty="0" err="1"/>
              <a:t>Jahanshahi</a:t>
            </a:r>
            <a:r>
              <a:rPr lang="en-US" sz="1400" dirty="0"/>
              <a:t>, W.J. Rankin. Assessing the environmental impact of metal production processes. Journal of Cleaner Production 15 (2007), 838-848.</a:t>
            </a:r>
          </a:p>
          <a:p>
            <a:pPr marL="514350" indent="-514350">
              <a:buFont typeface="+mj-lt"/>
              <a:buAutoNum type="arabicPeriod" startAt="15"/>
            </a:pPr>
            <a:r>
              <a:rPr lang="en-US" sz="1400" dirty="0"/>
              <a:t>T.E. </a:t>
            </a:r>
            <a:r>
              <a:rPr lang="en-US" sz="1400" dirty="0" err="1"/>
              <a:t>Norgate</a:t>
            </a:r>
            <a:r>
              <a:rPr lang="en-US" sz="1400" dirty="0"/>
              <a:t>, S. </a:t>
            </a:r>
            <a:r>
              <a:rPr lang="en-US" sz="1400" dirty="0" err="1"/>
              <a:t>Jahanshahi</a:t>
            </a:r>
            <a:r>
              <a:rPr lang="en-US" sz="1400" dirty="0"/>
              <a:t>, W.J. Rankin. Assessing the environmental impact of metal production processes. Journal of </a:t>
            </a:r>
            <a:r>
              <a:rPr lang="en-US" sz="1400" dirty="0" err="1"/>
              <a:t>CleAner</a:t>
            </a:r>
            <a:r>
              <a:rPr lang="en-US" sz="1400" dirty="0"/>
              <a:t> Production 15 (2007), 838-848.</a:t>
            </a:r>
          </a:p>
          <a:p>
            <a:pPr marL="514350" indent="-514350">
              <a:buFont typeface="+mj-lt"/>
              <a:buAutoNum type="arabicPeriod" startAt="15"/>
            </a:pPr>
            <a:r>
              <a:rPr lang="en-US" sz="1400" dirty="0"/>
              <a:t>B. Rossi. Stainless steel in structures: Fourth International Structural Stainless Steel Experts Seminar. Ascot, UK. 6-7 December 2012.</a:t>
            </a:r>
          </a:p>
          <a:p>
            <a:pPr marL="514350" indent="-514350">
              <a:buFont typeface="+mj-lt"/>
              <a:buAutoNum type="arabicPeriod" startAt="15"/>
            </a:pPr>
            <a:r>
              <a:rPr lang="en-US" sz="1400" dirty="0"/>
              <a:t>C. Houska. Sustainable Stainless Steel Architectural. </a:t>
            </a:r>
          </a:p>
          <a:p>
            <a:pPr marL="514350" indent="-514350">
              <a:buFont typeface="+mj-lt"/>
              <a:buAutoNum type="arabicPeriod" startAt="15"/>
            </a:pPr>
            <a:r>
              <a:rPr lang="fr-FR" sz="1400" dirty="0">
                <a:hlinkClick r:id="rId4"/>
              </a:rPr>
              <a:t>http://www.worldstainless.org/Files/issf/Animations/Recycling/flash.html</a:t>
            </a:r>
            <a:endParaRPr lang="fr-FR" sz="1400" dirty="0">
              <a:solidFill>
                <a:srgbClr val="FF0000"/>
              </a:solidFill>
            </a:endParaRPr>
          </a:p>
          <a:p>
            <a:pPr marL="514350" indent="-514350">
              <a:buFont typeface="+mj-lt"/>
              <a:buAutoNum type="arabicPeriod" startAt="15"/>
            </a:pPr>
            <a:r>
              <a:rPr lang="fr-FR" sz="1400" dirty="0">
                <a:hlinkClick r:id="rId5"/>
              </a:rPr>
              <a:t>https://www.drkarenslee.com/comparing-reusable-bottles-stainless-steel-glass-plastic/</a:t>
            </a:r>
            <a:r>
              <a:rPr lang="fr-FR" sz="1400" dirty="0"/>
              <a:t> </a:t>
            </a:r>
          </a:p>
          <a:p>
            <a:pPr marL="514350" indent="-514350">
              <a:buFont typeface="+mj-lt"/>
              <a:buAutoNum type="arabicPeriod" startAt="15"/>
            </a:pPr>
            <a:r>
              <a:rPr lang="fr-BE" sz="1400" dirty="0"/>
              <a:t>Yale </a:t>
            </a:r>
            <a:r>
              <a:rPr lang="fr-BE" sz="1400" dirty="0" err="1"/>
              <a:t>University</a:t>
            </a:r>
            <a:r>
              <a:rPr lang="fr-BE" sz="1400" dirty="0"/>
              <a:t>/ISSF Stainless Steel Project, 2013</a:t>
            </a:r>
          </a:p>
          <a:p>
            <a:pPr marL="514350" indent="-514350">
              <a:buFont typeface="+mj-lt"/>
              <a:buAutoNum type="arabicPeriod" startAt="15"/>
            </a:pPr>
            <a:r>
              <a:rPr lang="en-US" sz="1400" dirty="0"/>
              <a:t>The Greening of a Convention Centre. Nickel, Volume 23, Number 3, June 2008, 6-9.</a:t>
            </a:r>
          </a:p>
          <a:p>
            <a:pPr marL="514350" indent="-514350">
              <a:buFont typeface="+mj-lt"/>
              <a:buAutoNum type="arabicPeriod" startAt="15"/>
            </a:pPr>
            <a:r>
              <a:rPr lang="fr-FR" sz="1400" dirty="0">
                <a:hlinkClick r:id="rId6"/>
              </a:rPr>
              <a:t>https://www.nickelinstitute.org/Sustainability/LifeCycleManagement/LifeCycleAssessments/LCAProgresoPier.aspx</a:t>
            </a:r>
            <a:r>
              <a:rPr lang="fr-FR" sz="1400" dirty="0"/>
              <a:t> </a:t>
            </a:r>
          </a:p>
          <a:p>
            <a:pPr marL="514350" indent="-514350">
              <a:buFont typeface="+mj-lt"/>
              <a:buAutoNum type="arabicPeriod" startAt="15"/>
            </a:pPr>
            <a:r>
              <a:rPr lang="fr-FR" sz="1400" dirty="0"/>
              <a:t>International Stainless Steel Forum </a:t>
            </a:r>
            <a:r>
              <a:rPr lang="fr-FR" sz="1400" dirty="0">
                <a:hlinkClick r:id="rId3"/>
              </a:rPr>
              <a:t>www.worldstainless.org</a:t>
            </a:r>
            <a:r>
              <a:rPr lang="fr-FR" sz="1400" dirty="0"/>
              <a:t> </a:t>
            </a:r>
          </a:p>
          <a:p>
            <a:pPr marL="514350" indent="-514350">
              <a:buFont typeface="+mj-lt"/>
              <a:buAutoNum type="arabicPeriod" startAt="15"/>
            </a:pPr>
            <a:r>
              <a:rPr lang="fr-FR" sz="1400" dirty="0"/>
              <a:t>World Steel Association </a:t>
            </a:r>
          </a:p>
          <a:p>
            <a:pPr marL="514350" indent="-514350">
              <a:buFont typeface="+mj-lt"/>
              <a:buAutoNum type="arabicPeriod" startAt="15"/>
            </a:pPr>
            <a:r>
              <a:rPr lang="en-US" sz="1400" dirty="0"/>
              <a:t>A. </a:t>
            </a:r>
            <a:r>
              <a:rPr lang="de-DE" sz="1400" dirty="0"/>
              <a:t>Dusart, H. El-Deeb, N. Jaouhari, D. Ka, L.Ruf . Final Report ISSF Workshop. Université Paris 1 Panthéon-Sorbonne, 2011.</a:t>
            </a:r>
          </a:p>
        </p:txBody>
      </p:sp>
      <p:sp>
        <p:nvSpPr>
          <p:cNvPr id="2" name="Slide Number Placeholder 1"/>
          <p:cNvSpPr>
            <a:spLocks noGrp="1"/>
          </p:cNvSpPr>
          <p:nvPr>
            <p:ph type="sldNum" sz="quarter" idx="12"/>
          </p:nvPr>
        </p:nvSpPr>
        <p:spPr/>
        <p:txBody>
          <a:bodyPr/>
          <a:lstStyle/>
          <a:p>
            <a:fld id="{BF73EC7F-79ED-4C17-9829-92AE53B2AB65}" type="slidenum">
              <a:rPr lang="fr-BE" smtClean="0"/>
              <a:pPr/>
              <a:t>41</a:t>
            </a:fld>
            <a:endParaRPr lang="fr-BE"/>
          </a:p>
        </p:txBody>
      </p:sp>
    </p:spTree>
    <p:extLst>
      <p:ext uri="{BB962C8B-B14F-4D97-AF65-F5344CB8AC3E}">
        <p14:creationId xmlns:p14="http://schemas.microsoft.com/office/powerpoint/2010/main" val="61909193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dirty="0"/>
              <a:t>Literatura i inne źródła</a:t>
            </a:r>
            <a:endParaRPr lang="en-GB" dirty="0"/>
          </a:p>
        </p:txBody>
      </p:sp>
      <p:sp>
        <p:nvSpPr>
          <p:cNvPr id="3" name="Content Placeholder 2"/>
          <p:cNvSpPr>
            <a:spLocks noGrp="1"/>
          </p:cNvSpPr>
          <p:nvPr>
            <p:ph idx="1"/>
          </p:nvPr>
        </p:nvSpPr>
        <p:spPr/>
        <p:txBody>
          <a:bodyPr>
            <a:noAutofit/>
          </a:bodyPr>
          <a:lstStyle/>
          <a:p>
            <a:pPr marL="514350" indent="-514350">
              <a:buFont typeface="+mj-lt"/>
              <a:buAutoNum type="arabicPeriod" startAt="31"/>
            </a:pPr>
            <a:r>
              <a:rPr lang="de-DE" sz="1400" dirty="0">
                <a:hlinkClick r:id="rId2"/>
              </a:rPr>
              <a:t>http://www.ssina.com/download_a_file/lifecycle.pdf</a:t>
            </a:r>
            <a:r>
              <a:rPr lang="de-DE" sz="1400" dirty="0"/>
              <a:t> </a:t>
            </a:r>
          </a:p>
          <a:p>
            <a:pPr marL="514350" indent="-514350">
              <a:buFont typeface="+mj-lt"/>
              <a:buAutoNum type="arabicPeriod" startAt="31"/>
            </a:pPr>
            <a:r>
              <a:rPr lang="en-US" sz="1400" dirty="0">
                <a:hlinkClick r:id="rId3"/>
              </a:rPr>
              <a:t>https://www.nickelinstitute.org/nickel-magazine/nickel-magazine-vol-31-no1-2016/</a:t>
            </a:r>
            <a:r>
              <a:rPr lang="en-US" sz="1400" dirty="0"/>
              <a:t> </a:t>
            </a:r>
          </a:p>
          <a:p>
            <a:pPr marL="514350" indent="-514350">
              <a:buFont typeface="+mj-lt"/>
              <a:buAutoNum type="arabicPeriod" startAt="31"/>
            </a:pPr>
            <a:r>
              <a:rPr lang="en-US" sz="1400" dirty="0">
                <a:hlinkClick r:id="rId4"/>
              </a:rPr>
              <a:t>www.worldstainless.org/Files/issf/non-image-files/PDF/Euro_Inox/RoofingTech_EN.pdf</a:t>
            </a:r>
            <a:r>
              <a:rPr lang="en-US" sz="1400" dirty="0"/>
              <a:t>   </a:t>
            </a:r>
          </a:p>
          <a:p>
            <a:pPr marL="514350" indent="-514350">
              <a:buFont typeface="+mj-lt"/>
              <a:buAutoNum type="arabicPeriod" startAt="31"/>
            </a:pPr>
            <a:r>
              <a:rPr lang="de-DE" sz="1400" dirty="0">
                <a:hlinkClick r:id="rId5"/>
              </a:rPr>
              <a:t>http://www.ametalsystems.com/RoofLifecycleCostComparison.aspx</a:t>
            </a:r>
            <a:endParaRPr lang="de-DE" sz="1400" dirty="0"/>
          </a:p>
          <a:p>
            <a:pPr marL="514350" indent="-514350">
              <a:buFont typeface="+mj-lt"/>
              <a:buAutoNum type="arabicPeriod" startAt="31"/>
            </a:pPr>
            <a:r>
              <a:rPr lang="de-DE" sz="1400" dirty="0">
                <a:hlinkClick r:id="rId6"/>
              </a:rPr>
              <a:t>http://www.metalroofing.com/v2/content/guide/costs/life-cycle-costs.cfm</a:t>
            </a:r>
            <a:endParaRPr lang="de-DE" sz="1400" dirty="0"/>
          </a:p>
          <a:p>
            <a:pPr marL="514350" indent="-514350">
              <a:buFont typeface="+mj-lt"/>
              <a:buAutoNum type="arabicPeriod" startAt="31"/>
            </a:pPr>
            <a:r>
              <a:rPr lang="de-DE" sz="1400" dirty="0">
                <a:hlinkClick r:id="rId7"/>
              </a:rPr>
              <a:t>https://www.toureiffel.paris/en</a:t>
            </a:r>
            <a:r>
              <a:rPr lang="de-DE" sz="1400" dirty="0"/>
              <a:t> </a:t>
            </a:r>
          </a:p>
          <a:p>
            <a:pPr marL="514350" indent="-514350">
              <a:buFont typeface="+mj-lt"/>
              <a:buAutoNum type="arabicPeriod" startAt="31"/>
            </a:pPr>
            <a:r>
              <a:rPr lang="de-DE" sz="1400" dirty="0">
                <a:hlinkClick r:id="rId8"/>
              </a:rPr>
              <a:t>https://en.wikipedia.org/wiki/Eiffel_Tower</a:t>
            </a:r>
            <a:endParaRPr lang="de-DE" sz="1400" dirty="0"/>
          </a:p>
          <a:p>
            <a:pPr marL="514350" indent="-514350">
              <a:buFont typeface="+mj-lt"/>
              <a:buAutoNum type="arabicPeriod" startAt="31"/>
            </a:pPr>
            <a:r>
              <a:rPr lang="de-DE" sz="1400" dirty="0">
                <a:hlinkClick r:id="rId9"/>
              </a:rPr>
              <a:t>http://corrosion-doctors.org/Landmarks/Eiffel.htm</a:t>
            </a:r>
            <a:endParaRPr lang="de-DE" sz="1400" dirty="0"/>
          </a:p>
          <a:p>
            <a:pPr marL="514350" indent="-514350">
              <a:buFont typeface="+mj-lt"/>
              <a:buAutoNum type="arabicPeriod" startAt="31"/>
            </a:pPr>
            <a:r>
              <a:rPr lang="de-DE" sz="1400" dirty="0">
                <a:hlinkClick r:id="rId10"/>
              </a:rPr>
              <a:t>http://en.wikipedia.org/wiki/Chrysler_Building#</a:t>
            </a:r>
            <a:endParaRPr lang="de-DE" sz="1400" dirty="0"/>
          </a:p>
          <a:p>
            <a:pPr marL="514350" indent="-514350">
              <a:buFont typeface="+mj-lt"/>
              <a:buAutoNum type="arabicPeriod" startAt="31"/>
            </a:pPr>
            <a:r>
              <a:rPr lang="en-US" sz="1400" dirty="0"/>
              <a:t>Nickel Development Institute. Timeless Stainless Architecture. Reference Book Series No 11 023, 2001</a:t>
            </a:r>
          </a:p>
          <a:p>
            <a:pPr marL="514350" indent="-514350">
              <a:buFont typeface="+mj-lt"/>
              <a:buAutoNum type="arabicPeriod" startAt="31"/>
            </a:pPr>
            <a:r>
              <a:rPr lang="en-US" sz="1400" dirty="0"/>
              <a:t>C. Houska. Sustainable Stainless Steel Architectural. Construction Canada, September 2008, 58-72.</a:t>
            </a:r>
          </a:p>
          <a:p>
            <a:pPr marL="514350" indent="-514350">
              <a:buFont typeface="+mj-lt"/>
              <a:buAutoNum type="arabicPeriod" startAt="31"/>
            </a:pPr>
            <a:r>
              <a:rPr lang="en-US" sz="1400" dirty="0"/>
              <a:t>Nickel Development Institute. Timeless Stainless Architecture. Reference Book Series No 11 023, 2001</a:t>
            </a:r>
          </a:p>
          <a:p>
            <a:pPr marL="514350" indent="-514350">
              <a:buFont typeface="+mj-lt"/>
              <a:buAutoNum type="arabicPeriod" startAt="31"/>
            </a:pPr>
            <a:r>
              <a:rPr lang="en-US" sz="1400" dirty="0"/>
              <a:t>G. </a:t>
            </a:r>
            <a:r>
              <a:rPr lang="en-US" sz="1400" dirty="0" err="1"/>
              <a:t>Gedge</a:t>
            </a:r>
            <a:r>
              <a:rPr lang="en-US" sz="1400" dirty="0"/>
              <a:t>. Structural uses of stainless steel — buildings and civil engineering. Journal of Constructional Steel Research 64 (2008), 1194–1198.</a:t>
            </a:r>
          </a:p>
          <a:p>
            <a:pPr marL="514350" indent="-514350">
              <a:buFont typeface="+mj-lt"/>
              <a:buAutoNum type="arabicPeriod" startAt="31"/>
            </a:pPr>
            <a:r>
              <a:rPr lang="en-GB" sz="1400" dirty="0">
                <a:hlinkClick r:id="rId11"/>
              </a:rPr>
              <a:t>http://www.metalsforbuildings.eu/</a:t>
            </a:r>
            <a:r>
              <a:rPr lang="en-GB" sz="1400" dirty="0"/>
              <a:t> </a:t>
            </a:r>
          </a:p>
          <a:p>
            <a:pPr marL="514350" indent="-514350">
              <a:buFont typeface="+mj-lt"/>
              <a:buAutoNum type="arabicPeriod" startAt="31"/>
            </a:pPr>
            <a:r>
              <a:rPr lang="fr-FR" sz="1400" dirty="0">
                <a:hlinkClick r:id="rId12"/>
              </a:rPr>
              <a:t>http://www.circle-economy.com/circular-economy/</a:t>
            </a:r>
            <a:r>
              <a:rPr lang="fr-FR" sz="1400" dirty="0"/>
              <a:t> </a:t>
            </a:r>
          </a:p>
          <a:p>
            <a:pPr marL="514350" indent="-514350">
              <a:buFont typeface="+mj-lt"/>
              <a:buAutoNum type="arabicPeriod" startAt="31"/>
            </a:pPr>
            <a:r>
              <a:rPr lang="fr-FR" sz="1400" dirty="0">
                <a:hlinkClick r:id="rId13"/>
              </a:rPr>
              <a:t>http://www.irishenvironment.com/iepedia/circular-economy/</a:t>
            </a:r>
            <a:endParaRPr lang="en-GB" sz="1400" dirty="0"/>
          </a:p>
        </p:txBody>
      </p:sp>
      <p:sp>
        <p:nvSpPr>
          <p:cNvPr id="4" name="Slide Number Placeholder 3"/>
          <p:cNvSpPr>
            <a:spLocks noGrp="1"/>
          </p:cNvSpPr>
          <p:nvPr>
            <p:ph type="sldNum" sz="quarter" idx="12"/>
          </p:nvPr>
        </p:nvSpPr>
        <p:spPr/>
        <p:txBody>
          <a:bodyPr/>
          <a:lstStyle/>
          <a:p>
            <a:fld id="{BF73EC7F-79ED-4C17-9829-92AE53B2AB65}" type="slidenum">
              <a:rPr lang="fr-BE" smtClean="0"/>
              <a:pPr/>
              <a:t>42</a:t>
            </a:fld>
            <a:endParaRPr lang="fr-BE"/>
          </a:p>
        </p:txBody>
      </p:sp>
    </p:spTree>
    <p:extLst>
      <p:ext uri="{BB962C8B-B14F-4D97-AF65-F5344CB8AC3E}">
        <p14:creationId xmlns:p14="http://schemas.microsoft.com/office/powerpoint/2010/main" val="238169399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pl-PL" dirty="0"/>
              <a:t>Dziękuję za uwagę</a:t>
            </a:r>
            <a:endParaRPr lang="fr-FR" dirty="0"/>
          </a:p>
        </p:txBody>
      </p:sp>
      <p:sp>
        <p:nvSpPr>
          <p:cNvPr id="2" name="Slide Number Placeholder 1"/>
          <p:cNvSpPr>
            <a:spLocks noGrp="1"/>
          </p:cNvSpPr>
          <p:nvPr>
            <p:ph type="sldNum" sz="quarter" idx="12"/>
          </p:nvPr>
        </p:nvSpPr>
        <p:spPr/>
        <p:txBody>
          <a:bodyPr/>
          <a:lstStyle/>
          <a:p>
            <a:fld id="{BF73EC7F-79ED-4C17-9829-92AE53B2AB65}" type="slidenum">
              <a:rPr lang="fr-BE" smtClean="0"/>
              <a:pPr/>
              <a:t>43</a:t>
            </a:fld>
            <a:endParaRPr lang="fr-BE"/>
          </a:p>
        </p:txBody>
      </p:sp>
    </p:spTree>
    <p:extLst>
      <p:ext uri="{BB962C8B-B14F-4D97-AF65-F5344CB8AC3E}">
        <p14:creationId xmlns:p14="http://schemas.microsoft.com/office/powerpoint/2010/main" val="139980288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ctrTitle"/>
          </p:nvPr>
        </p:nvSpPr>
        <p:spPr/>
        <p:txBody>
          <a:bodyPr>
            <a:normAutofit/>
          </a:bodyPr>
          <a:lstStyle/>
          <a:p>
            <a:r>
              <a:rPr lang="pl-PL" dirty="0"/>
              <a:t>Załącznik</a:t>
            </a:r>
            <a:br>
              <a:rPr lang="fr-FR" dirty="0"/>
            </a:br>
            <a:r>
              <a:rPr lang="pl-PL" dirty="0"/>
              <a:t>Recykling innych materiałów</a:t>
            </a:r>
            <a:endParaRPr lang="fr-FR" dirty="0"/>
          </a:p>
        </p:txBody>
      </p:sp>
      <p:sp>
        <p:nvSpPr>
          <p:cNvPr id="6" name="Sous-titre 5"/>
          <p:cNvSpPr>
            <a:spLocks noGrp="1"/>
          </p:cNvSpPr>
          <p:nvPr>
            <p:ph type="subTitle" idx="1"/>
          </p:nvPr>
        </p:nvSpPr>
        <p:spPr/>
        <p:txBody>
          <a:bodyPr>
            <a:normAutofit fontScale="92500" lnSpcReduction="20000"/>
          </a:bodyPr>
          <a:lstStyle/>
          <a:p>
            <a:r>
              <a:rPr lang="pl-PL" dirty="0"/>
              <a:t>Jest to złożony problem </a:t>
            </a:r>
          </a:p>
          <a:p>
            <a:r>
              <a:rPr lang="pl-PL" dirty="0"/>
              <a:t>Przedstawiono w celu porównania z innymi materiałami. </a:t>
            </a:r>
          </a:p>
          <a:p>
            <a:r>
              <a:rPr lang="pl-PL" dirty="0"/>
              <a:t>Wskazano źródła informacji.</a:t>
            </a:r>
            <a:endParaRPr lang="fr-FR" dirty="0"/>
          </a:p>
        </p:txBody>
      </p:sp>
      <p:sp>
        <p:nvSpPr>
          <p:cNvPr id="2" name="Slide Number Placeholder 1"/>
          <p:cNvSpPr>
            <a:spLocks noGrp="1"/>
          </p:cNvSpPr>
          <p:nvPr>
            <p:ph type="sldNum" sz="quarter" idx="12"/>
          </p:nvPr>
        </p:nvSpPr>
        <p:spPr/>
        <p:txBody>
          <a:bodyPr/>
          <a:lstStyle/>
          <a:p>
            <a:fld id="{BF73EC7F-79ED-4C17-9829-92AE53B2AB65}" type="slidenum">
              <a:rPr lang="fr-BE" smtClean="0"/>
              <a:pPr/>
              <a:t>44</a:t>
            </a:fld>
            <a:endParaRPr lang="fr-BE"/>
          </a:p>
        </p:txBody>
      </p:sp>
    </p:spTree>
    <p:extLst>
      <p:ext uri="{BB962C8B-B14F-4D97-AF65-F5344CB8AC3E}">
        <p14:creationId xmlns:p14="http://schemas.microsoft.com/office/powerpoint/2010/main" val="236742281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pl-PL" dirty="0"/>
              <a:t>Więcej o recyklingu</a:t>
            </a:r>
            <a:r>
              <a:rPr lang="fr-FR" dirty="0"/>
              <a:t>: </a:t>
            </a:r>
            <a:r>
              <a:rPr lang="pl-PL" dirty="0"/>
              <a:t>cement i beton</a:t>
            </a:r>
            <a:endParaRPr lang="fr-FR" dirty="0"/>
          </a:p>
        </p:txBody>
      </p:sp>
      <p:sp>
        <p:nvSpPr>
          <p:cNvPr id="3" name="Content Placeholder 2"/>
          <p:cNvSpPr>
            <a:spLocks noGrp="1"/>
          </p:cNvSpPr>
          <p:nvPr>
            <p:ph idx="1"/>
          </p:nvPr>
        </p:nvSpPr>
        <p:spPr/>
        <p:txBody>
          <a:bodyPr>
            <a:normAutofit lnSpcReduction="10000"/>
          </a:bodyPr>
          <a:lstStyle/>
          <a:p>
            <a:pPr marL="0" indent="0" algn="just">
              <a:buNone/>
            </a:pPr>
            <a:r>
              <a:rPr lang="fr-FR" sz="2000" dirty="0">
                <a:hlinkClick r:id="rId3"/>
              </a:rPr>
              <a:t>http://www.wbcsdcement.org/pdf/CSI-RecyclingConcrete-FullReport.pdf</a:t>
            </a:r>
            <a:r>
              <a:rPr lang="fr-FR" sz="2000" dirty="0"/>
              <a:t> </a:t>
            </a:r>
          </a:p>
          <a:p>
            <a:pPr algn="just"/>
            <a:endParaRPr lang="fr-FR" sz="2000" dirty="0"/>
          </a:p>
          <a:p>
            <a:pPr algn="just"/>
            <a:r>
              <a:rPr lang="pl-PL" sz="2000" dirty="0"/>
              <a:t>Maksymalnie </a:t>
            </a:r>
            <a:r>
              <a:rPr lang="fr-FR" sz="2000" dirty="0"/>
              <a:t>20% </a:t>
            </a:r>
            <a:r>
              <a:rPr lang="pl-PL" sz="2000" dirty="0"/>
              <a:t>kruszonego cementu może być ponownie użyte w nowym betonie</a:t>
            </a:r>
            <a:r>
              <a:rPr lang="fr-FR" sz="2000" dirty="0"/>
              <a:t>. </a:t>
            </a:r>
          </a:p>
          <a:p>
            <a:pPr lvl="1" algn="just"/>
            <a:r>
              <a:rPr lang="pl-PL" sz="1800" dirty="0"/>
              <a:t>tylko jako kruszywo, a nie jako cement</a:t>
            </a:r>
          </a:p>
          <a:p>
            <a:pPr lvl="1" algn="just"/>
            <a:r>
              <a:rPr lang="pl-PL" sz="1800" dirty="0"/>
              <a:t>wytworzony w ten sposób beton jest produktem gorszej jakości, nie nadaje się do wszystkich zastosowań</a:t>
            </a:r>
            <a:endParaRPr lang="fr-FR" sz="1800" dirty="0"/>
          </a:p>
          <a:p>
            <a:pPr algn="just"/>
            <a:r>
              <a:rPr lang="pl-PL" sz="2000" dirty="0"/>
              <a:t>Wydaje się, że większość betonu po rozbiórce trafia na podłoże drogowe i na składowiska (nie są dostępne szczegółowe dane)</a:t>
            </a:r>
          </a:p>
          <a:p>
            <a:pPr algn="just"/>
            <a:r>
              <a:rPr lang="pl-PL" sz="2000" dirty="0"/>
              <a:t>Kruszenie starego betonu i jego transport są głównymi operacjami recyklingu, porównywalne ze zbieraniem kruszywa lokalnie.</a:t>
            </a:r>
          </a:p>
          <a:p>
            <a:pPr algn="just"/>
            <a:r>
              <a:rPr lang="pl-PL" sz="2000" dirty="0"/>
              <a:t>Generalnie recykling powoduje za każdym razem </a:t>
            </a:r>
            <a:r>
              <a:rPr lang="fr-FR" sz="2000" dirty="0"/>
              <a:t>downcycling.</a:t>
            </a:r>
          </a:p>
          <a:p>
            <a:pPr algn="just"/>
            <a:r>
              <a:rPr lang="pl-PL" sz="2000" dirty="0"/>
              <a:t>Ponowne wykorzystanie bloków betonowych po rozbiórce jest obecnie marginalne, ale może zapewnić najkrótszą drogę do ponownego wykorzystania bez </a:t>
            </a:r>
            <a:r>
              <a:rPr lang="pl-PL" sz="2000" dirty="0" err="1"/>
              <a:t>downcyclingu</a:t>
            </a:r>
            <a:r>
              <a:rPr lang="pl-PL" sz="2000" dirty="0"/>
              <a:t>. Nie jest to łatwe do wykonania!</a:t>
            </a:r>
          </a:p>
        </p:txBody>
      </p:sp>
      <p:sp>
        <p:nvSpPr>
          <p:cNvPr id="4" name="Slide Number Placeholder 3"/>
          <p:cNvSpPr>
            <a:spLocks noGrp="1"/>
          </p:cNvSpPr>
          <p:nvPr>
            <p:ph type="sldNum" sz="quarter" idx="12"/>
          </p:nvPr>
        </p:nvSpPr>
        <p:spPr/>
        <p:txBody>
          <a:bodyPr/>
          <a:lstStyle/>
          <a:p>
            <a:fld id="{BF73EC7F-79ED-4C17-9829-92AE53B2AB65}" type="slidenum">
              <a:rPr lang="fr-BE" smtClean="0"/>
              <a:pPr/>
              <a:t>45</a:t>
            </a:fld>
            <a:endParaRPr lang="fr-BE"/>
          </a:p>
        </p:txBody>
      </p:sp>
    </p:spTree>
    <p:extLst>
      <p:ext uri="{BB962C8B-B14F-4D97-AF65-F5344CB8AC3E}">
        <p14:creationId xmlns:p14="http://schemas.microsoft.com/office/powerpoint/2010/main" val="363395710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pl-PL" dirty="0"/>
              <a:t>Więcej o recyklingu</a:t>
            </a:r>
            <a:r>
              <a:rPr lang="fr-FR" dirty="0"/>
              <a:t>: </a:t>
            </a:r>
            <a:r>
              <a:rPr lang="pl-PL" dirty="0"/>
              <a:t>tworzywa sztuczne</a:t>
            </a:r>
            <a:endParaRPr lang="fr-FR" dirty="0"/>
          </a:p>
        </p:txBody>
      </p:sp>
      <p:sp>
        <p:nvSpPr>
          <p:cNvPr id="3" name="Espace réservé du contenu 2"/>
          <p:cNvSpPr>
            <a:spLocks noGrp="1"/>
          </p:cNvSpPr>
          <p:nvPr>
            <p:ph idx="1"/>
          </p:nvPr>
        </p:nvSpPr>
        <p:spPr/>
        <p:txBody>
          <a:bodyPr>
            <a:normAutofit fontScale="92500" lnSpcReduction="10000"/>
          </a:bodyPr>
          <a:lstStyle/>
          <a:p>
            <a:pPr marL="0" indent="0" algn="just">
              <a:buNone/>
            </a:pPr>
            <a:r>
              <a:rPr lang="fr-FR" sz="1800" dirty="0">
                <a:hlinkClick r:id="rId3"/>
              </a:rPr>
              <a:t>http://www-g.eng.cam.ac.uk/impee/?section=topics&amp;topic=RecyclePlastics&amp;page=materials</a:t>
            </a:r>
            <a:r>
              <a:rPr lang="fr-FR" sz="1800" dirty="0"/>
              <a:t> </a:t>
            </a:r>
          </a:p>
          <a:p>
            <a:pPr algn="just"/>
            <a:endParaRPr lang="fr-FR" sz="1800" dirty="0"/>
          </a:p>
          <a:p>
            <a:pPr algn="just"/>
            <a:r>
              <a:rPr lang="pl-PL" altLang="fr-FR" sz="2000" dirty="0">
                <a:solidFill>
                  <a:srgbClr val="00B050"/>
                </a:solidFill>
              </a:rPr>
              <a:t>Odpady produkcyjne </a:t>
            </a:r>
            <a:r>
              <a:rPr lang="en-US" altLang="fr-FR" sz="2000" dirty="0"/>
              <a:t>(</a:t>
            </a:r>
            <a:r>
              <a:rPr lang="pl-PL" altLang="fr-FR" sz="2000" dirty="0"/>
              <a:t>wytwarzane na etapie produkcji)</a:t>
            </a:r>
            <a:r>
              <a:rPr lang="en-US" altLang="fr-FR" sz="2000" dirty="0"/>
              <a:t> </a:t>
            </a:r>
            <a:r>
              <a:rPr lang="pl-PL" altLang="fr-FR" sz="2000" dirty="0"/>
              <a:t>nadają się niemal w 100% do recyklingu</a:t>
            </a:r>
            <a:endParaRPr lang="en-US" altLang="fr-FR" sz="2000" dirty="0"/>
          </a:p>
          <a:p>
            <a:pPr algn="just"/>
            <a:r>
              <a:rPr lang="en-US" altLang="fr-FR" sz="2000" dirty="0">
                <a:solidFill>
                  <a:srgbClr val="00B050"/>
                </a:solidFill>
              </a:rPr>
              <a:t>Recycling </a:t>
            </a:r>
            <a:r>
              <a:rPr lang="pl-PL" altLang="fr-FR" sz="2000" dirty="0">
                <a:solidFill>
                  <a:srgbClr val="00B050"/>
                </a:solidFill>
              </a:rPr>
              <a:t>zużytych tworzyw sztucznych </a:t>
            </a:r>
            <a:r>
              <a:rPr lang="en-US" altLang="fr-FR" sz="2000" dirty="0">
                <a:solidFill>
                  <a:srgbClr val="00B050"/>
                </a:solidFill>
              </a:rPr>
              <a:t> </a:t>
            </a:r>
            <a:r>
              <a:rPr lang="pl-PL" altLang="fr-FR" sz="2000" dirty="0"/>
              <a:t>to duży problem</a:t>
            </a:r>
            <a:r>
              <a:rPr lang="en-US" altLang="fr-FR" sz="1800" dirty="0"/>
              <a:t>:</a:t>
            </a:r>
            <a:endParaRPr lang="fr-FR" sz="1800" dirty="0"/>
          </a:p>
          <a:p>
            <a:pPr lvl="1" algn="just"/>
            <a:r>
              <a:rPr lang="pl-PL" altLang="fr-FR" sz="1800" dirty="0"/>
              <a:t>Zbiórka jest długotrwała, kosztowna</a:t>
            </a:r>
            <a:endParaRPr lang="en-US" altLang="fr-FR" sz="1800" dirty="0"/>
          </a:p>
          <a:p>
            <a:pPr lvl="1" algn="just"/>
            <a:r>
              <a:rPr lang="pl-PL" altLang="fr-FR" sz="1800" dirty="0"/>
              <a:t>Sortowanie pomieszanych odpadów z tworzyw sztucznych jest trudne – zanieczyszczenie jest nieuchronne</a:t>
            </a:r>
            <a:r>
              <a:rPr lang="en-US" altLang="fr-FR" sz="1800" dirty="0"/>
              <a:t>.</a:t>
            </a:r>
          </a:p>
          <a:p>
            <a:pPr lvl="1" algn="just"/>
            <a:r>
              <a:rPr lang="pl-PL" altLang="fr-FR" sz="1800" dirty="0"/>
              <a:t>Usuwanie etykiet, nadruku odbywa się ze 100% skutecznością</a:t>
            </a:r>
            <a:endParaRPr lang="en-US" altLang="fr-FR" sz="1800" dirty="0"/>
          </a:p>
          <a:p>
            <a:pPr lvl="1" algn="just"/>
            <a:r>
              <a:rPr lang="pl-PL" altLang="fr-FR" sz="1800" dirty="0"/>
              <a:t>Zanieczyszczenie każdego typu wykluczają ponowne wykorzystanie w zastosowaniach </a:t>
            </a:r>
            <a:r>
              <a:rPr lang="en-US" altLang="fr-FR" sz="1800" dirty="0"/>
              <a:t> </a:t>
            </a:r>
            <a:r>
              <a:rPr lang="pl-PL" altLang="fr-FR" sz="1800" dirty="0"/>
              <a:t>„</a:t>
            </a:r>
            <a:r>
              <a:rPr lang="en-US" altLang="fr-FR" sz="1800" dirty="0"/>
              <a:t>hi-tech” </a:t>
            </a:r>
            <a:endParaRPr lang="pl-PL" altLang="fr-FR" sz="1800" dirty="0"/>
          </a:p>
          <a:p>
            <a:pPr lvl="2" algn="just"/>
            <a:r>
              <a:rPr lang="fr-FR" sz="1800" dirty="0"/>
              <a:t>=&gt;</a:t>
            </a:r>
            <a:r>
              <a:rPr lang="en-US" sz="1800" dirty="0"/>
              <a:t> </a:t>
            </a:r>
            <a:r>
              <a:rPr lang="pl-PL" sz="1800" dirty="0"/>
              <a:t>tworzywa sztuczne z recyklingu (z wyłączeniem zbiórki domowej) są ponownie wykorzystywane w zastosowaniach o niższej jakości </a:t>
            </a:r>
            <a:r>
              <a:rPr lang="en-US" altLang="fr-FR" sz="1800" dirty="0"/>
              <a:t>(</a:t>
            </a:r>
            <a:r>
              <a:rPr lang="en-US" altLang="fr-FR" sz="1800" dirty="0" err="1"/>
              <a:t>downcycling</a:t>
            </a:r>
            <a:r>
              <a:rPr lang="en-US" altLang="fr-FR" sz="1800" dirty="0"/>
              <a:t>): PET: </a:t>
            </a:r>
            <a:r>
              <a:rPr lang="pl-PL" altLang="fr-FR" sz="1800" dirty="0"/>
              <a:t>tanie dywaniki</a:t>
            </a:r>
            <a:r>
              <a:rPr lang="en-US" altLang="fr-FR" sz="1800" dirty="0"/>
              <a:t>, </a:t>
            </a:r>
            <a:r>
              <a:rPr lang="pl-PL" altLang="fr-FR" sz="1800" dirty="0"/>
              <a:t>wełna</a:t>
            </a:r>
            <a:r>
              <a:rPr lang="en-US" altLang="fr-FR" sz="1800" dirty="0"/>
              <a:t>; PE </a:t>
            </a:r>
            <a:r>
              <a:rPr lang="pl-PL" altLang="fr-FR" sz="1800" dirty="0"/>
              <a:t>i</a:t>
            </a:r>
            <a:r>
              <a:rPr lang="en-US" altLang="fr-FR" sz="1800" dirty="0"/>
              <a:t> PP: </a:t>
            </a:r>
            <a:r>
              <a:rPr lang="pl-PL" altLang="fr-FR" sz="1800" dirty="0"/>
              <a:t>płyty</a:t>
            </a:r>
            <a:r>
              <a:rPr lang="en-US" altLang="fr-FR" sz="1800" dirty="0"/>
              <a:t>, </a:t>
            </a:r>
            <a:r>
              <a:rPr lang="pl-PL" altLang="fr-FR" sz="1800" dirty="0"/>
              <a:t>ławki parkowe</a:t>
            </a:r>
          </a:p>
          <a:p>
            <a:pPr lvl="2" algn="just"/>
            <a:r>
              <a:rPr lang="en-US" altLang="fr-FR" sz="1800" dirty="0"/>
              <a:t>=&gt; </a:t>
            </a:r>
            <a:r>
              <a:rPr lang="pl-PL" altLang="fr-FR" sz="1800" dirty="0"/>
              <a:t>i/lub zostaną ostatecznie spalone lub, co gorsze składowane lub co jeszcze gorsze będą pływać z oceanach</a:t>
            </a:r>
            <a:r>
              <a:rPr lang="en-US" altLang="fr-FR" sz="1800" dirty="0"/>
              <a:t>.</a:t>
            </a:r>
            <a:endParaRPr lang="fr-FR" sz="1800" dirty="0"/>
          </a:p>
        </p:txBody>
      </p:sp>
      <p:sp>
        <p:nvSpPr>
          <p:cNvPr id="4" name="Espace réservé du numéro de diapositive 3"/>
          <p:cNvSpPr>
            <a:spLocks noGrp="1"/>
          </p:cNvSpPr>
          <p:nvPr>
            <p:ph type="sldNum" sz="quarter" idx="12"/>
          </p:nvPr>
        </p:nvSpPr>
        <p:spPr/>
        <p:txBody>
          <a:bodyPr/>
          <a:lstStyle/>
          <a:p>
            <a:fld id="{BF73EC7F-79ED-4C17-9829-92AE53B2AB65}" type="slidenum">
              <a:rPr lang="fr-BE" smtClean="0"/>
              <a:pPr/>
              <a:t>46</a:t>
            </a:fld>
            <a:endParaRPr lang="fr-BE"/>
          </a:p>
        </p:txBody>
      </p:sp>
    </p:spTree>
    <p:extLst>
      <p:ext uri="{BB962C8B-B14F-4D97-AF65-F5344CB8AC3E}">
        <p14:creationId xmlns:p14="http://schemas.microsoft.com/office/powerpoint/2010/main" val="211154793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pl-PL" dirty="0"/>
              <a:t>Więcej o recyklingu</a:t>
            </a:r>
            <a:r>
              <a:rPr lang="fr-FR" dirty="0"/>
              <a:t>: </a:t>
            </a:r>
            <a:r>
              <a:rPr lang="pl-PL" dirty="0"/>
              <a:t>drewno</a:t>
            </a:r>
            <a:r>
              <a:rPr lang="fr-FR" dirty="0"/>
              <a:t> (</a:t>
            </a:r>
            <a:r>
              <a:rPr lang="pl-PL" dirty="0"/>
              <a:t>z sektora</a:t>
            </a:r>
            <a:r>
              <a:rPr lang="fr-FR" dirty="0"/>
              <a:t> ABC*)</a:t>
            </a:r>
          </a:p>
        </p:txBody>
      </p:sp>
      <p:sp>
        <p:nvSpPr>
          <p:cNvPr id="3" name="Espace réservé du contenu 2"/>
          <p:cNvSpPr>
            <a:spLocks noGrp="1"/>
          </p:cNvSpPr>
          <p:nvPr>
            <p:ph idx="1"/>
          </p:nvPr>
        </p:nvSpPr>
        <p:spPr/>
        <p:txBody>
          <a:bodyPr>
            <a:noAutofit/>
          </a:bodyPr>
          <a:lstStyle/>
          <a:p>
            <a:pPr algn="just"/>
            <a:r>
              <a:rPr lang="pl-PL" sz="1600" dirty="0"/>
              <a:t>Najlepszym rozwiązaniem pod względem recyklingu jest oczywiście ponowne użycie. Wydaje się, że wiele wysiłku poświęca się zbieraniu, odnawianiu i ponownemu przetworzeniu drewna i innych produktów z drewna. Ile jest ponownie wykorzystywanych nie jest do końca jasne.</a:t>
            </a:r>
          </a:p>
          <a:p>
            <a:pPr algn="just"/>
            <a:r>
              <a:rPr lang="pl-PL" sz="1600" dirty="0"/>
              <a:t>Nieobrobione drewno znalazło coraz większą liczbę nowych zastosowań: produkty lądowe i ogrodnicze, podściółka dla zwierząt, podłoża na zawody jeździeckie ...</a:t>
            </a:r>
          </a:p>
          <a:p>
            <a:pPr algn="just"/>
            <a:r>
              <a:rPr lang="pl-PL" sz="1600" dirty="0"/>
              <a:t>Obrobiona tarcica i drewno (obróbka chemiczna zapobiega gniciu, grzybom, owadom i uszkodzeniom przez promieniowanie UV) zawiera szkodliwe substancje chemiczne, które silnie ograniczają ich ponowne użycie. Największe z ostatnich zastosowań to produkcja płyt wiórowych, ale to co dzieje się z tych płyt na ich końca życia pozostaje niejasne. </a:t>
            </a:r>
          </a:p>
          <a:p>
            <a:pPr algn="just"/>
            <a:r>
              <a:rPr lang="pl-PL" sz="1600" dirty="0"/>
              <a:t>Należy podkreślić, że na naszej planecie postępuje globalne wylesianie, co zmniejsza nieograniczone źródła nowego drewna, zwłaszcza w krajach północnych, w których trzeba wieku aby drzewa urosły do pełnego rozmiaru.</a:t>
            </a:r>
            <a:endParaRPr lang="fr-FR" sz="1600" dirty="0"/>
          </a:p>
          <a:p>
            <a:pPr marL="0" indent="0" algn="just">
              <a:buNone/>
            </a:pPr>
            <a:r>
              <a:rPr lang="fr-FR" sz="1400" dirty="0">
                <a:hlinkClick r:id="rId3"/>
              </a:rPr>
              <a:t>https://www.dtsc.ca.gov/HazardousWaste/upload/TWW_Final.pdf</a:t>
            </a:r>
            <a:r>
              <a:rPr lang="fr-FR" sz="1400" dirty="0"/>
              <a:t> </a:t>
            </a:r>
          </a:p>
          <a:p>
            <a:pPr marL="0" indent="0" algn="just">
              <a:buNone/>
            </a:pPr>
            <a:r>
              <a:rPr lang="fr-FR" sz="1400" dirty="0">
                <a:hlinkClick r:id="rId4"/>
              </a:rPr>
              <a:t>https://woodrecyclers.org/about-waste-wood/wood-recycling-information/</a:t>
            </a:r>
            <a:r>
              <a:rPr lang="fr-FR" sz="1400" dirty="0"/>
              <a:t> </a:t>
            </a:r>
          </a:p>
          <a:p>
            <a:pPr marL="0" indent="0" algn="just">
              <a:buNone/>
            </a:pPr>
            <a:r>
              <a:rPr lang="fr-FR" sz="1400" dirty="0">
                <a:hlinkClick r:id="rId5"/>
              </a:rPr>
              <a:t>http://en.wikipedia.org/wiki/Wood_preservation</a:t>
            </a:r>
            <a:r>
              <a:rPr lang="fr-FR" sz="1400" dirty="0"/>
              <a:t> </a:t>
            </a:r>
          </a:p>
          <a:p>
            <a:pPr marL="0" indent="0" algn="just">
              <a:buNone/>
            </a:pPr>
            <a:r>
              <a:rPr lang="fr-FR" sz="1400" dirty="0">
                <a:hlinkClick r:id="rId6"/>
              </a:rPr>
              <a:t>http://www.wasteminz.org.nz/wp-content/uploads/Scott-Rhodes.pdf</a:t>
            </a:r>
            <a:endParaRPr lang="fr-FR" sz="1400" dirty="0"/>
          </a:p>
          <a:p>
            <a:pPr marL="0" indent="0" algn="just">
              <a:buNone/>
            </a:pPr>
            <a:r>
              <a:rPr lang="fr-FR" sz="1400" dirty="0">
                <a:hlinkClick r:id="rId7"/>
              </a:rPr>
              <a:t>http://www.brighthub.com/environment/green-living/articles/106146.aspx</a:t>
            </a:r>
            <a:endParaRPr lang="fr-FR" sz="1400" dirty="0"/>
          </a:p>
          <a:p>
            <a:pPr marL="0" indent="0" algn="just">
              <a:buNone/>
            </a:pPr>
            <a:endParaRPr lang="fr-FR" sz="1400" dirty="0"/>
          </a:p>
          <a:p>
            <a:pPr marL="0" indent="0" algn="just">
              <a:buNone/>
            </a:pPr>
            <a:r>
              <a:rPr lang="fr-FR" sz="1400" dirty="0"/>
              <a:t>*ABC: </a:t>
            </a:r>
            <a:r>
              <a:rPr lang="pl-PL" sz="1400" dirty="0"/>
              <a:t>architektura, budownictwo, konstrukcje</a:t>
            </a:r>
            <a:endParaRPr lang="fr-FR" sz="1400" dirty="0"/>
          </a:p>
        </p:txBody>
      </p:sp>
      <p:sp>
        <p:nvSpPr>
          <p:cNvPr id="4" name="Espace réservé du numéro de diapositive 3"/>
          <p:cNvSpPr>
            <a:spLocks noGrp="1"/>
          </p:cNvSpPr>
          <p:nvPr>
            <p:ph type="sldNum" sz="quarter" idx="12"/>
          </p:nvPr>
        </p:nvSpPr>
        <p:spPr/>
        <p:txBody>
          <a:bodyPr/>
          <a:lstStyle/>
          <a:p>
            <a:fld id="{BF73EC7F-79ED-4C17-9829-92AE53B2AB65}" type="slidenum">
              <a:rPr lang="fr-BE" smtClean="0"/>
              <a:pPr/>
              <a:t>47</a:t>
            </a:fld>
            <a:endParaRPr lang="fr-BE"/>
          </a:p>
        </p:txBody>
      </p:sp>
    </p:spTree>
    <p:extLst>
      <p:ext uri="{BB962C8B-B14F-4D97-AF65-F5344CB8AC3E}">
        <p14:creationId xmlns:p14="http://schemas.microsoft.com/office/powerpoint/2010/main" val="10374921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7519" y="119871"/>
            <a:ext cx="8229600" cy="634082"/>
          </a:xfrm>
        </p:spPr>
        <p:txBody>
          <a:bodyPr>
            <a:normAutofit/>
          </a:bodyPr>
          <a:lstStyle/>
          <a:p>
            <a:r>
              <a:rPr lang="pl-PL" sz="3200" dirty="0"/>
              <a:t>Uwagi na temat wskaźników:</a:t>
            </a:r>
            <a:endParaRPr lang="fr-FR" sz="3200" dirty="0"/>
          </a:p>
        </p:txBody>
      </p:sp>
      <p:sp>
        <p:nvSpPr>
          <p:cNvPr id="3" name="Content Placeholder 2"/>
          <p:cNvSpPr>
            <a:spLocks noGrp="1"/>
          </p:cNvSpPr>
          <p:nvPr>
            <p:ph idx="1"/>
          </p:nvPr>
        </p:nvSpPr>
        <p:spPr>
          <a:xfrm>
            <a:off x="421622" y="798571"/>
            <a:ext cx="8229600" cy="532656"/>
          </a:xfrm>
        </p:spPr>
        <p:txBody>
          <a:bodyPr>
            <a:normAutofit/>
          </a:bodyPr>
          <a:lstStyle/>
          <a:p>
            <a:pPr marL="0" indent="0" algn="ctr">
              <a:buNone/>
            </a:pPr>
            <a:r>
              <a:rPr lang="pl-PL" sz="2000" dirty="0"/>
              <a:t>Wskaźniki recyklingu nie uwzględniają «</a:t>
            </a:r>
            <a:r>
              <a:rPr lang="pl-PL" sz="2000" dirty="0" err="1"/>
              <a:t>downcyclingu</a:t>
            </a:r>
            <a:r>
              <a:rPr lang="pl-PL" sz="2000" dirty="0"/>
              <a:t>».</a:t>
            </a:r>
          </a:p>
        </p:txBody>
      </p:sp>
      <p:sp>
        <p:nvSpPr>
          <p:cNvPr id="4" name="Slide Number Placeholder 3"/>
          <p:cNvSpPr>
            <a:spLocks noGrp="1"/>
          </p:cNvSpPr>
          <p:nvPr>
            <p:ph type="sldNum" sz="quarter" idx="12"/>
          </p:nvPr>
        </p:nvSpPr>
        <p:spPr/>
        <p:txBody>
          <a:bodyPr/>
          <a:lstStyle/>
          <a:p>
            <a:fld id="{BF73EC7F-79ED-4C17-9829-92AE53B2AB65}" type="slidenum">
              <a:rPr lang="fr-BE" smtClean="0"/>
              <a:t>5</a:t>
            </a:fld>
            <a:endParaRPr lang="fr-BE"/>
          </a:p>
        </p:txBody>
      </p:sp>
      <p:pic>
        <p:nvPicPr>
          <p:cNvPr id="6" name="Image 5"/>
          <p:cNvPicPr>
            <a:picLocks noChangeAspect="1"/>
          </p:cNvPicPr>
          <p:nvPr/>
        </p:nvPicPr>
        <p:blipFill>
          <a:blip r:embed="rId2"/>
          <a:stretch>
            <a:fillRect/>
          </a:stretch>
        </p:blipFill>
        <p:spPr>
          <a:xfrm>
            <a:off x="16742" y="1596143"/>
            <a:ext cx="6139434" cy="4951514"/>
          </a:xfrm>
          <a:prstGeom prst="rect">
            <a:avLst/>
          </a:prstGeom>
          <a:ln>
            <a:solidFill>
              <a:schemeClr val="tx1"/>
            </a:solidFill>
          </a:ln>
        </p:spPr>
      </p:pic>
      <p:sp>
        <p:nvSpPr>
          <p:cNvPr id="7" name="ZoneTexte 6"/>
          <p:cNvSpPr txBox="1"/>
          <p:nvPr/>
        </p:nvSpPr>
        <p:spPr>
          <a:xfrm>
            <a:off x="6139434" y="1596143"/>
            <a:ext cx="2681038" cy="5355312"/>
          </a:xfrm>
          <a:prstGeom prst="rect">
            <a:avLst/>
          </a:prstGeom>
          <a:noFill/>
        </p:spPr>
        <p:txBody>
          <a:bodyPr wrap="square" rtlCol="0">
            <a:spAutoFit/>
          </a:bodyPr>
          <a:lstStyle/>
          <a:p>
            <a:pPr algn="just"/>
            <a:r>
              <a:rPr lang="pl-PL" dirty="0"/>
              <a:t>Metale mogą być poddane recyklingowi, bez utraty jakości. Ponieważ wiązania metalowe zostaną przywrócone po ponownym stopieniu, metale wciąż odzyskują swoje pierwotne własności użytkowe, nawet po wielu pętlach recyklingu. To pozwala na ich wielokrotne wykorzystanie do tego samego zastosowania. Natomiast charakterystyka własności użytkowych większości materiałów niemetalowych pogarsza się po recyklingu .</a:t>
            </a:r>
            <a:r>
              <a:rPr lang="en-US" dirty="0"/>
              <a:t> </a:t>
            </a:r>
            <a:r>
              <a:rPr lang="en-US" baseline="30000" dirty="0"/>
              <a:t>(45)</a:t>
            </a:r>
            <a:endParaRPr lang="fr-FR" baseline="30000" dirty="0"/>
          </a:p>
        </p:txBody>
      </p:sp>
      <p:sp>
        <p:nvSpPr>
          <p:cNvPr id="8" name="pole tekstowe 7"/>
          <p:cNvSpPr txBox="1"/>
          <p:nvPr/>
        </p:nvSpPr>
        <p:spPr>
          <a:xfrm>
            <a:off x="107504" y="5641503"/>
            <a:ext cx="1152128" cy="307777"/>
          </a:xfrm>
          <a:prstGeom prst="rect">
            <a:avLst/>
          </a:prstGeom>
          <a:solidFill>
            <a:schemeClr val="tx2">
              <a:lumMod val="75000"/>
            </a:schemeClr>
          </a:solidFill>
        </p:spPr>
        <p:txBody>
          <a:bodyPr wrap="square" rtlCol="0">
            <a:spAutoFit/>
          </a:bodyPr>
          <a:lstStyle/>
          <a:p>
            <a:pPr algn="r"/>
            <a:r>
              <a:rPr lang="pl-PL" sz="1400" i="1" dirty="0">
                <a:solidFill>
                  <a:schemeClr val="bg1"/>
                </a:solidFill>
              </a:rPr>
              <a:t>Metale</a:t>
            </a:r>
          </a:p>
        </p:txBody>
      </p:sp>
      <p:sp>
        <p:nvSpPr>
          <p:cNvPr id="9" name="pole tekstowe 8"/>
          <p:cNvSpPr txBox="1"/>
          <p:nvPr/>
        </p:nvSpPr>
        <p:spPr>
          <a:xfrm>
            <a:off x="107504" y="4221088"/>
            <a:ext cx="1152128" cy="523220"/>
          </a:xfrm>
          <a:prstGeom prst="rect">
            <a:avLst/>
          </a:prstGeom>
          <a:solidFill>
            <a:schemeClr val="tx2">
              <a:lumMod val="75000"/>
            </a:schemeClr>
          </a:solidFill>
        </p:spPr>
        <p:txBody>
          <a:bodyPr wrap="square" rtlCol="0">
            <a:spAutoFit/>
          </a:bodyPr>
          <a:lstStyle/>
          <a:p>
            <a:pPr algn="r"/>
            <a:r>
              <a:rPr lang="pl-PL" sz="1400" i="1" dirty="0">
                <a:solidFill>
                  <a:schemeClr val="bg1"/>
                </a:solidFill>
              </a:rPr>
              <a:t>Materiały włókniste</a:t>
            </a:r>
          </a:p>
        </p:txBody>
      </p:sp>
      <p:sp>
        <p:nvSpPr>
          <p:cNvPr id="10" name="pole tekstowe 9"/>
          <p:cNvSpPr txBox="1"/>
          <p:nvPr/>
        </p:nvSpPr>
        <p:spPr>
          <a:xfrm>
            <a:off x="107504" y="2402885"/>
            <a:ext cx="1152128" cy="954107"/>
          </a:xfrm>
          <a:prstGeom prst="rect">
            <a:avLst/>
          </a:prstGeom>
          <a:solidFill>
            <a:schemeClr val="tx2">
              <a:lumMod val="75000"/>
            </a:schemeClr>
          </a:solidFill>
        </p:spPr>
        <p:txBody>
          <a:bodyPr wrap="square" rtlCol="0">
            <a:spAutoFit/>
          </a:bodyPr>
          <a:lstStyle/>
          <a:p>
            <a:pPr algn="r"/>
            <a:r>
              <a:rPr lang="pl-PL" sz="1400" i="1" dirty="0">
                <a:solidFill>
                  <a:schemeClr val="bg1"/>
                </a:solidFill>
              </a:rPr>
              <a:t>Materiały nie podatne na ponowne przetopienie</a:t>
            </a:r>
          </a:p>
        </p:txBody>
      </p:sp>
      <p:sp>
        <p:nvSpPr>
          <p:cNvPr id="11" name="pole tekstowe 10"/>
          <p:cNvSpPr txBox="1"/>
          <p:nvPr/>
        </p:nvSpPr>
        <p:spPr>
          <a:xfrm>
            <a:off x="4853576" y="1736872"/>
            <a:ext cx="942559" cy="540000"/>
          </a:xfrm>
          <a:prstGeom prst="rect">
            <a:avLst/>
          </a:prstGeom>
          <a:solidFill>
            <a:schemeClr val="tx2">
              <a:lumMod val="75000"/>
            </a:schemeClr>
          </a:solidFill>
        </p:spPr>
        <p:txBody>
          <a:bodyPr wrap="square" rtlCol="0">
            <a:spAutoFit/>
          </a:bodyPr>
          <a:lstStyle/>
          <a:p>
            <a:pPr algn="ctr"/>
            <a:r>
              <a:rPr lang="pl-PL" sz="1400" i="1" dirty="0">
                <a:solidFill>
                  <a:schemeClr val="bg1"/>
                </a:solidFill>
              </a:rPr>
              <a:t>Po recyklingu</a:t>
            </a:r>
          </a:p>
        </p:txBody>
      </p:sp>
      <p:sp>
        <p:nvSpPr>
          <p:cNvPr id="12" name="pole tekstowe 11"/>
          <p:cNvSpPr txBox="1"/>
          <p:nvPr/>
        </p:nvSpPr>
        <p:spPr>
          <a:xfrm>
            <a:off x="3131840" y="1700808"/>
            <a:ext cx="972000" cy="569387"/>
          </a:xfrm>
          <a:prstGeom prst="rect">
            <a:avLst/>
          </a:prstGeom>
          <a:solidFill>
            <a:schemeClr val="tx2">
              <a:lumMod val="75000"/>
            </a:schemeClr>
          </a:solidFill>
        </p:spPr>
        <p:txBody>
          <a:bodyPr wrap="square" rtlCol="0" anchor="ctr" anchorCtr="0">
            <a:spAutoFit/>
          </a:bodyPr>
          <a:lstStyle/>
          <a:p>
            <a:pPr algn="ctr"/>
            <a:endParaRPr lang="pl-PL" sz="800" i="1" dirty="0">
              <a:solidFill>
                <a:schemeClr val="bg1"/>
              </a:solidFill>
            </a:endParaRPr>
          </a:p>
          <a:p>
            <a:pPr algn="ctr"/>
            <a:r>
              <a:rPr lang="pl-PL" sz="1400" i="1" dirty="0">
                <a:solidFill>
                  <a:schemeClr val="bg1"/>
                </a:solidFill>
              </a:rPr>
              <a:t>Odpad</a:t>
            </a:r>
          </a:p>
          <a:p>
            <a:pPr algn="ctr"/>
            <a:endParaRPr lang="pl-PL" sz="800" i="1" dirty="0">
              <a:solidFill>
                <a:schemeClr val="bg1"/>
              </a:solidFill>
            </a:endParaRPr>
          </a:p>
        </p:txBody>
      </p:sp>
      <p:sp>
        <p:nvSpPr>
          <p:cNvPr id="13" name="pole tekstowe 12"/>
          <p:cNvSpPr txBox="1"/>
          <p:nvPr/>
        </p:nvSpPr>
        <p:spPr>
          <a:xfrm>
            <a:off x="1295784" y="1741919"/>
            <a:ext cx="1332000" cy="540000"/>
          </a:xfrm>
          <a:prstGeom prst="rect">
            <a:avLst/>
          </a:prstGeom>
          <a:solidFill>
            <a:schemeClr val="tx2">
              <a:lumMod val="75000"/>
            </a:schemeClr>
          </a:solidFill>
        </p:spPr>
        <p:txBody>
          <a:bodyPr wrap="square" rtlCol="0">
            <a:spAutoFit/>
          </a:bodyPr>
          <a:lstStyle/>
          <a:p>
            <a:pPr algn="ctr"/>
            <a:r>
              <a:rPr lang="pl-PL" sz="1400" i="1" dirty="0">
                <a:solidFill>
                  <a:schemeClr val="bg1"/>
                </a:solidFill>
              </a:rPr>
              <a:t>Przed recyklingiem</a:t>
            </a:r>
          </a:p>
        </p:txBody>
      </p:sp>
    </p:spTree>
    <p:extLst>
      <p:ext uri="{BB962C8B-B14F-4D97-AF65-F5344CB8AC3E}">
        <p14:creationId xmlns:p14="http://schemas.microsoft.com/office/powerpoint/2010/main" val="23591423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3378" y="0"/>
            <a:ext cx="8579296" cy="1143000"/>
          </a:xfrm>
        </p:spPr>
        <p:txBody>
          <a:bodyPr>
            <a:normAutofit/>
          </a:bodyPr>
          <a:lstStyle/>
          <a:p>
            <a:r>
              <a:rPr lang="fr-FR" sz="2800" dirty="0"/>
              <a:t>Downcycling </a:t>
            </a:r>
            <a:r>
              <a:rPr lang="pl-PL" sz="2800" dirty="0"/>
              <a:t>jest lepszy niż odpad, </a:t>
            </a:r>
            <a:br>
              <a:rPr lang="pl-PL" sz="2800" dirty="0"/>
            </a:br>
            <a:r>
              <a:rPr lang="pl-PL" sz="2800" dirty="0"/>
              <a:t>lecz wciąż daleko od Ekonomii Cyrkularnej </a:t>
            </a:r>
            <a:r>
              <a:rPr lang="fr-FR" sz="2000" baseline="30000" dirty="0"/>
              <a:t>(46,47)</a:t>
            </a:r>
          </a:p>
        </p:txBody>
      </p:sp>
      <p:sp>
        <p:nvSpPr>
          <p:cNvPr id="3" name="Espace réservé du contenu 2"/>
          <p:cNvSpPr>
            <a:spLocks noGrp="1"/>
          </p:cNvSpPr>
          <p:nvPr>
            <p:ph idx="1"/>
          </p:nvPr>
        </p:nvSpPr>
        <p:spPr>
          <a:xfrm>
            <a:off x="323528" y="6174501"/>
            <a:ext cx="8229600" cy="727454"/>
          </a:xfrm>
        </p:spPr>
        <p:txBody>
          <a:bodyPr>
            <a:noAutofit/>
          </a:bodyPr>
          <a:lstStyle/>
          <a:p>
            <a:pPr marL="0" indent="0">
              <a:buNone/>
            </a:pPr>
            <a:r>
              <a:rPr lang="pl-PL" sz="1800" i="1" dirty="0"/>
              <a:t>Ekonomia Cyrkularna dotyczy zamykania pętli zasobów, naśladowanie naturalnych ekosystemów w sposobie zorganizowania naszego społeczeństwa i przedsiębiorstw.</a:t>
            </a:r>
          </a:p>
        </p:txBody>
      </p:sp>
      <p:sp>
        <p:nvSpPr>
          <p:cNvPr id="4" name="Espace réservé du numéro de diapositive 3"/>
          <p:cNvSpPr>
            <a:spLocks noGrp="1"/>
          </p:cNvSpPr>
          <p:nvPr>
            <p:ph type="sldNum" sz="quarter" idx="12"/>
          </p:nvPr>
        </p:nvSpPr>
        <p:spPr/>
        <p:txBody>
          <a:bodyPr/>
          <a:lstStyle/>
          <a:p>
            <a:fld id="{BF73EC7F-79ED-4C17-9829-92AE53B2AB65}" type="slidenum">
              <a:rPr lang="fr-BE" smtClean="0"/>
              <a:t>6</a:t>
            </a:fld>
            <a:endParaRPr lang="fr-BE"/>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3528" y="1268760"/>
            <a:ext cx="7370050" cy="4903130"/>
          </a:xfrm>
          <a:prstGeom prst="rect">
            <a:avLst/>
          </a:prstGeom>
          <a:ln>
            <a:solidFill>
              <a:schemeClr val="tx1"/>
            </a:solidFill>
          </a:ln>
        </p:spPr>
      </p:pic>
      <p:sp>
        <p:nvSpPr>
          <p:cNvPr id="6" name="ZoneTexte 5"/>
          <p:cNvSpPr txBox="1"/>
          <p:nvPr/>
        </p:nvSpPr>
        <p:spPr>
          <a:xfrm>
            <a:off x="7658082" y="2211829"/>
            <a:ext cx="1450422" cy="2585323"/>
          </a:xfrm>
          <a:prstGeom prst="rect">
            <a:avLst/>
          </a:prstGeom>
          <a:noFill/>
        </p:spPr>
        <p:txBody>
          <a:bodyPr wrap="square" rtlCol="0">
            <a:spAutoFit/>
          </a:bodyPr>
          <a:lstStyle/>
          <a:p>
            <a:r>
              <a:rPr lang="pl-PL" dirty="0"/>
              <a:t>Zbieranie złomu do </a:t>
            </a:r>
          </a:p>
          <a:p>
            <a:r>
              <a:rPr lang="pl-PL" dirty="0"/>
              <a:t>produkcji nowych wyrobów metalowych ma  najkrótszą pętlę</a:t>
            </a:r>
          </a:p>
        </p:txBody>
      </p:sp>
      <p:sp>
        <p:nvSpPr>
          <p:cNvPr id="8" name="pole tekstowe 7"/>
          <p:cNvSpPr txBox="1"/>
          <p:nvPr/>
        </p:nvSpPr>
        <p:spPr>
          <a:xfrm>
            <a:off x="1979712" y="1847583"/>
            <a:ext cx="828000" cy="338554"/>
          </a:xfrm>
          <a:prstGeom prst="rect">
            <a:avLst/>
          </a:prstGeom>
          <a:solidFill>
            <a:srgbClr val="D6D6AA"/>
          </a:solidFill>
        </p:spPr>
        <p:txBody>
          <a:bodyPr wrap="square" rtlCol="0" anchor="ctr" anchorCtr="1">
            <a:spAutoFit/>
          </a:bodyPr>
          <a:lstStyle/>
          <a:p>
            <a:r>
              <a:rPr lang="pl-PL" sz="800" dirty="0"/>
              <a:t>Gospodarka rolna/zbiory</a:t>
            </a:r>
          </a:p>
        </p:txBody>
      </p:sp>
      <p:sp>
        <p:nvSpPr>
          <p:cNvPr id="9" name="pole tekstowe 8"/>
          <p:cNvSpPr txBox="1"/>
          <p:nvPr/>
        </p:nvSpPr>
        <p:spPr>
          <a:xfrm>
            <a:off x="755576" y="2467055"/>
            <a:ext cx="1080120" cy="215444"/>
          </a:xfrm>
          <a:prstGeom prst="rect">
            <a:avLst/>
          </a:prstGeom>
          <a:solidFill>
            <a:srgbClr val="D6D6AA"/>
          </a:solidFill>
        </p:spPr>
        <p:txBody>
          <a:bodyPr wrap="square" rtlCol="0" anchor="ctr" anchorCtr="1">
            <a:spAutoFit/>
          </a:bodyPr>
          <a:lstStyle/>
          <a:p>
            <a:r>
              <a:rPr lang="pl-PL" sz="800" dirty="0"/>
              <a:t>Materiały biologiczne</a:t>
            </a:r>
          </a:p>
        </p:txBody>
      </p:sp>
      <p:sp>
        <p:nvSpPr>
          <p:cNvPr id="10" name="pole tekstowe 9"/>
          <p:cNvSpPr txBox="1"/>
          <p:nvPr/>
        </p:nvSpPr>
        <p:spPr>
          <a:xfrm>
            <a:off x="683568" y="2889811"/>
            <a:ext cx="792088" cy="338554"/>
          </a:xfrm>
          <a:prstGeom prst="rect">
            <a:avLst/>
          </a:prstGeom>
          <a:solidFill>
            <a:srgbClr val="D6D6AA"/>
          </a:solidFill>
        </p:spPr>
        <p:txBody>
          <a:bodyPr wrap="square" rtlCol="0" anchor="ctr" anchorCtr="1">
            <a:spAutoFit/>
          </a:bodyPr>
          <a:lstStyle/>
          <a:p>
            <a:r>
              <a:rPr lang="pl-PL" sz="800" dirty="0"/>
              <a:t>Rekultywacja gleby</a:t>
            </a:r>
          </a:p>
        </p:txBody>
      </p:sp>
      <p:sp>
        <p:nvSpPr>
          <p:cNvPr id="12" name="pole tekstowe 11"/>
          <p:cNvSpPr txBox="1"/>
          <p:nvPr/>
        </p:nvSpPr>
        <p:spPr>
          <a:xfrm>
            <a:off x="935596" y="3907215"/>
            <a:ext cx="720080" cy="215444"/>
          </a:xfrm>
          <a:prstGeom prst="rect">
            <a:avLst/>
          </a:prstGeom>
          <a:solidFill>
            <a:srgbClr val="D6D6AA"/>
          </a:solidFill>
        </p:spPr>
        <p:txBody>
          <a:bodyPr wrap="square" rtlCol="0" anchor="ctr" anchorCtr="1">
            <a:spAutoFit/>
          </a:bodyPr>
          <a:lstStyle/>
          <a:p>
            <a:r>
              <a:rPr lang="pl-PL" sz="800" dirty="0"/>
              <a:t>Biogaz</a:t>
            </a:r>
          </a:p>
        </p:txBody>
      </p:sp>
      <p:sp>
        <p:nvSpPr>
          <p:cNvPr id="13" name="pole tekstowe 12"/>
          <p:cNvSpPr txBox="1"/>
          <p:nvPr/>
        </p:nvSpPr>
        <p:spPr>
          <a:xfrm>
            <a:off x="1475752" y="4270013"/>
            <a:ext cx="864000" cy="461665"/>
          </a:xfrm>
          <a:prstGeom prst="rect">
            <a:avLst/>
          </a:prstGeom>
          <a:solidFill>
            <a:srgbClr val="D6D6AA"/>
          </a:solidFill>
        </p:spPr>
        <p:txBody>
          <a:bodyPr wrap="square" rtlCol="0" anchor="ctr" anchorCtr="1">
            <a:spAutoFit/>
          </a:bodyPr>
          <a:lstStyle/>
          <a:p>
            <a:r>
              <a:rPr lang="pl-PL" sz="800" dirty="0"/>
              <a:t>Beztlenowa fermentacja/</a:t>
            </a:r>
            <a:br>
              <a:rPr lang="pl-PL" sz="800" dirty="0"/>
            </a:br>
            <a:r>
              <a:rPr lang="pl-PL" sz="800" dirty="0"/>
              <a:t>kompostowanie</a:t>
            </a:r>
          </a:p>
        </p:txBody>
      </p:sp>
      <p:sp>
        <p:nvSpPr>
          <p:cNvPr id="14" name="pole tekstowe 13"/>
          <p:cNvSpPr txBox="1"/>
          <p:nvPr/>
        </p:nvSpPr>
        <p:spPr>
          <a:xfrm>
            <a:off x="1979808" y="4702061"/>
            <a:ext cx="864000" cy="461665"/>
          </a:xfrm>
          <a:prstGeom prst="rect">
            <a:avLst/>
          </a:prstGeom>
          <a:solidFill>
            <a:srgbClr val="D6D6AA"/>
          </a:solidFill>
        </p:spPr>
        <p:txBody>
          <a:bodyPr wrap="square" rtlCol="0" anchor="ctr" anchorCtr="1">
            <a:spAutoFit/>
          </a:bodyPr>
          <a:lstStyle/>
          <a:p>
            <a:r>
              <a:rPr lang="pl-PL" sz="800" dirty="0"/>
              <a:t>Wydobycie surowca biochemicznego</a:t>
            </a:r>
          </a:p>
        </p:txBody>
      </p:sp>
      <p:sp>
        <p:nvSpPr>
          <p:cNvPr id="15" name="pole tekstowe 14"/>
          <p:cNvSpPr txBox="1"/>
          <p:nvPr/>
        </p:nvSpPr>
        <p:spPr>
          <a:xfrm>
            <a:off x="2797268" y="3797315"/>
            <a:ext cx="514592" cy="215444"/>
          </a:xfrm>
          <a:prstGeom prst="rect">
            <a:avLst/>
          </a:prstGeom>
          <a:solidFill>
            <a:srgbClr val="D6D6AA"/>
          </a:solidFill>
        </p:spPr>
        <p:txBody>
          <a:bodyPr wrap="square" rtlCol="0" anchor="ctr" anchorCtr="1">
            <a:spAutoFit/>
          </a:bodyPr>
          <a:lstStyle/>
          <a:p>
            <a:r>
              <a:rPr lang="pl-PL" sz="800" dirty="0"/>
              <a:t>Pętle</a:t>
            </a:r>
          </a:p>
        </p:txBody>
      </p:sp>
      <p:sp>
        <p:nvSpPr>
          <p:cNvPr id="16" name="pole tekstowe 15"/>
          <p:cNvSpPr txBox="1"/>
          <p:nvPr/>
        </p:nvSpPr>
        <p:spPr>
          <a:xfrm>
            <a:off x="2442404" y="2745795"/>
            <a:ext cx="761444" cy="338554"/>
          </a:xfrm>
          <a:prstGeom prst="rect">
            <a:avLst/>
          </a:prstGeom>
          <a:solidFill>
            <a:srgbClr val="D6D6AA"/>
          </a:solidFill>
        </p:spPr>
        <p:txBody>
          <a:bodyPr wrap="square" rtlCol="0" anchor="ctr" anchorCtr="1">
            <a:spAutoFit/>
          </a:bodyPr>
          <a:lstStyle/>
          <a:p>
            <a:r>
              <a:rPr lang="pl-PL" sz="800" dirty="0"/>
              <a:t>Surowce biochemiczne</a:t>
            </a:r>
          </a:p>
        </p:txBody>
      </p:sp>
      <p:sp>
        <p:nvSpPr>
          <p:cNvPr id="17" name="pole tekstowe 16"/>
          <p:cNvSpPr txBox="1"/>
          <p:nvPr/>
        </p:nvSpPr>
        <p:spPr>
          <a:xfrm>
            <a:off x="4572000" y="1711841"/>
            <a:ext cx="1296144" cy="338554"/>
          </a:xfrm>
          <a:prstGeom prst="rect">
            <a:avLst/>
          </a:prstGeom>
          <a:solidFill>
            <a:srgbClr val="D6D6AA"/>
          </a:solidFill>
        </p:spPr>
        <p:txBody>
          <a:bodyPr wrap="square" rtlCol="0" anchor="ctr" anchorCtr="1">
            <a:spAutoFit/>
          </a:bodyPr>
          <a:lstStyle/>
          <a:p>
            <a:r>
              <a:rPr lang="pl-PL" sz="800" dirty="0"/>
              <a:t>Wydobycie / wytwarzanie </a:t>
            </a:r>
            <a:br>
              <a:rPr lang="pl-PL" sz="800" dirty="0"/>
            </a:br>
            <a:r>
              <a:rPr lang="pl-PL" sz="800" dirty="0"/>
              <a:t>materiałów</a:t>
            </a:r>
          </a:p>
        </p:txBody>
      </p:sp>
      <p:sp>
        <p:nvSpPr>
          <p:cNvPr id="18" name="pole tekstowe 17"/>
          <p:cNvSpPr txBox="1"/>
          <p:nvPr/>
        </p:nvSpPr>
        <p:spPr>
          <a:xfrm>
            <a:off x="6228184" y="2485202"/>
            <a:ext cx="1152128" cy="215444"/>
          </a:xfrm>
          <a:prstGeom prst="rect">
            <a:avLst/>
          </a:prstGeom>
          <a:solidFill>
            <a:srgbClr val="D6D6AA"/>
          </a:solidFill>
        </p:spPr>
        <p:txBody>
          <a:bodyPr wrap="square" rtlCol="0" anchor="ctr" anchorCtr="1">
            <a:spAutoFit/>
          </a:bodyPr>
          <a:lstStyle/>
          <a:p>
            <a:r>
              <a:rPr lang="pl-PL" sz="800" dirty="0"/>
              <a:t>Materiały inżynierskie</a:t>
            </a:r>
          </a:p>
        </p:txBody>
      </p:sp>
      <p:sp>
        <p:nvSpPr>
          <p:cNvPr id="19" name="pole tekstowe 18"/>
          <p:cNvSpPr txBox="1"/>
          <p:nvPr/>
        </p:nvSpPr>
        <p:spPr>
          <a:xfrm>
            <a:off x="6552296" y="2961238"/>
            <a:ext cx="684000" cy="215444"/>
          </a:xfrm>
          <a:prstGeom prst="rect">
            <a:avLst/>
          </a:prstGeom>
          <a:solidFill>
            <a:srgbClr val="D6D6AA"/>
          </a:solidFill>
        </p:spPr>
        <p:txBody>
          <a:bodyPr wrap="square" rtlCol="0" anchor="ctr" anchorCtr="1">
            <a:spAutoFit/>
          </a:bodyPr>
          <a:lstStyle/>
          <a:p>
            <a:r>
              <a:rPr lang="pl-PL" sz="800" dirty="0"/>
              <a:t>Recykling</a:t>
            </a:r>
          </a:p>
        </p:txBody>
      </p:sp>
      <p:sp>
        <p:nvSpPr>
          <p:cNvPr id="20" name="pole tekstowe 19"/>
          <p:cNvSpPr txBox="1"/>
          <p:nvPr/>
        </p:nvSpPr>
        <p:spPr>
          <a:xfrm>
            <a:off x="5220072" y="3817487"/>
            <a:ext cx="720000" cy="180000"/>
          </a:xfrm>
          <a:prstGeom prst="rect">
            <a:avLst/>
          </a:prstGeom>
          <a:solidFill>
            <a:srgbClr val="D6D6AA"/>
          </a:solidFill>
        </p:spPr>
        <p:txBody>
          <a:bodyPr wrap="square" rtlCol="0" anchor="ctr" anchorCtr="1">
            <a:spAutoFit/>
          </a:bodyPr>
          <a:lstStyle/>
          <a:p>
            <a:r>
              <a:rPr lang="pl-PL" sz="800" dirty="0"/>
              <a:t>Konserwacja</a:t>
            </a:r>
          </a:p>
        </p:txBody>
      </p:sp>
      <p:sp>
        <p:nvSpPr>
          <p:cNvPr id="21" name="pole tekstowe 20"/>
          <p:cNvSpPr txBox="1"/>
          <p:nvPr/>
        </p:nvSpPr>
        <p:spPr>
          <a:xfrm>
            <a:off x="5706000" y="3575775"/>
            <a:ext cx="1944000" cy="216000"/>
          </a:xfrm>
          <a:prstGeom prst="rect">
            <a:avLst/>
          </a:prstGeom>
          <a:solidFill>
            <a:srgbClr val="D6D6AA"/>
          </a:solidFill>
        </p:spPr>
        <p:txBody>
          <a:bodyPr wrap="square" rtlCol="0" anchor="ctr" anchorCtr="1">
            <a:spAutoFit/>
          </a:bodyPr>
          <a:lstStyle/>
          <a:p>
            <a:r>
              <a:rPr lang="pl-PL" sz="800" dirty="0"/>
              <a:t>Ponowne wykorzystanie / redystrybucja</a:t>
            </a:r>
          </a:p>
        </p:txBody>
      </p:sp>
      <p:sp>
        <p:nvSpPr>
          <p:cNvPr id="22" name="pole tekstowe 21"/>
          <p:cNvSpPr txBox="1"/>
          <p:nvPr/>
        </p:nvSpPr>
        <p:spPr>
          <a:xfrm>
            <a:off x="6120000" y="3404462"/>
            <a:ext cx="1439976" cy="200055"/>
          </a:xfrm>
          <a:prstGeom prst="rect">
            <a:avLst/>
          </a:prstGeom>
          <a:solidFill>
            <a:srgbClr val="D6D6AA"/>
          </a:solidFill>
        </p:spPr>
        <p:txBody>
          <a:bodyPr wrap="square" rtlCol="0" anchor="ctr" anchorCtr="1">
            <a:spAutoFit/>
          </a:bodyPr>
          <a:lstStyle/>
          <a:p>
            <a:r>
              <a:rPr lang="pl-PL" sz="700" dirty="0"/>
              <a:t>Odnowienie/ regeneracja</a:t>
            </a:r>
          </a:p>
        </p:txBody>
      </p:sp>
      <p:sp>
        <p:nvSpPr>
          <p:cNvPr id="23" name="pole tekstowe 22"/>
          <p:cNvSpPr txBox="1"/>
          <p:nvPr/>
        </p:nvSpPr>
        <p:spPr>
          <a:xfrm>
            <a:off x="3347948" y="2818430"/>
            <a:ext cx="1512000" cy="215444"/>
          </a:xfrm>
          <a:prstGeom prst="rect">
            <a:avLst/>
          </a:prstGeom>
          <a:solidFill>
            <a:schemeClr val="accent3">
              <a:lumMod val="20000"/>
              <a:lumOff val="80000"/>
            </a:schemeClr>
          </a:solidFill>
        </p:spPr>
        <p:txBody>
          <a:bodyPr wrap="square" rtlCol="0" anchor="ctr" anchorCtr="1">
            <a:spAutoFit/>
          </a:bodyPr>
          <a:lstStyle/>
          <a:p>
            <a:r>
              <a:rPr lang="pl-PL" sz="800" dirty="0"/>
              <a:t>Producent wyrobów</a:t>
            </a:r>
          </a:p>
        </p:txBody>
      </p:sp>
      <p:sp>
        <p:nvSpPr>
          <p:cNvPr id="24" name="pole tekstowe 23"/>
          <p:cNvSpPr txBox="1"/>
          <p:nvPr/>
        </p:nvSpPr>
        <p:spPr>
          <a:xfrm>
            <a:off x="3347948" y="3223666"/>
            <a:ext cx="1512000" cy="215444"/>
          </a:xfrm>
          <a:prstGeom prst="rect">
            <a:avLst/>
          </a:prstGeom>
          <a:solidFill>
            <a:schemeClr val="accent3">
              <a:lumMod val="20000"/>
              <a:lumOff val="80000"/>
            </a:schemeClr>
          </a:solidFill>
        </p:spPr>
        <p:txBody>
          <a:bodyPr wrap="square" rtlCol="0" anchor="ctr" anchorCtr="1">
            <a:spAutoFit/>
          </a:bodyPr>
          <a:lstStyle/>
          <a:p>
            <a:r>
              <a:rPr lang="pl-PL" sz="800" dirty="0"/>
              <a:t>Sprzedaż/ dostawca usług</a:t>
            </a:r>
          </a:p>
        </p:txBody>
      </p:sp>
      <p:sp>
        <p:nvSpPr>
          <p:cNvPr id="25" name="pole tekstowe 24"/>
          <p:cNvSpPr txBox="1"/>
          <p:nvPr/>
        </p:nvSpPr>
        <p:spPr>
          <a:xfrm>
            <a:off x="3312040" y="2420912"/>
            <a:ext cx="1620000" cy="216000"/>
          </a:xfrm>
          <a:prstGeom prst="rect">
            <a:avLst/>
          </a:prstGeom>
          <a:solidFill>
            <a:schemeClr val="accent3">
              <a:lumMod val="20000"/>
              <a:lumOff val="80000"/>
            </a:schemeClr>
          </a:solidFill>
        </p:spPr>
        <p:txBody>
          <a:bodyPr wrap="square" lIns="36000" rIns="36000" rtlCol="0" anchor="ctr" anchorCtr="1">
            <a:spAutoFit/>
          </a:bodyPr>
          <a:lstStyle/>
          <a:p>
            <a:r>
              <a:rPr lang="pl-PL" sz="800" dirty="0"/>
              <a:t>Materiały / producent komponentów</a:t>
            </a:r>
          </a:p>
        </p:txBody>
      </p:sp>
      <p:sp>
        <p:nvSpPr>
          <p:cNvPr id="26" name="pole tekstowe 25"/>
          <p:cNvSpPr txBox="1"/>
          <p:nvPr/>
        </p:nvSpPr>
        <p:spPr>
          <a:xfrm>
            <a:off x="3347864" y="4437128"/>
            <a:ext cx="756000" cy="144000"/>
          </a:xfrm>
          <a:prstGeom prst="rect">
            <a:avLst/>
          </a:prstGeom>
          <a:solidFill>
            <a:srgbClr val="D6D6AA"/>
          </a:solidFill>
        </p:spPr>
        <p:txBody>
          <a:bodyPr wrap="square" rtlCol="0" anchor="ctr" anchorCtr="1">
            <a:spAutoFit/>
          </a:bodyPr>
          <a:lstStyle/>
          <a:p>
            <a:r>
              <a:rPr lang="pl-PL" sz="800" dirty="0"/>
              <a:t>Gromadzenie</a:t>
            </a:r>
          </a:p>
        </p:txBody>
      </p:sp>
      <p:sp>
        <p:nvSpPr>
          <p:cNvPr id="27" name="pole tekstowe 26"/>
          <p:cNvSpPr txBox="1"/>
          <p:nvPr/>
        </p:nvSpPr>
        <p:spPr>
          <a:xfrm>
            <a:off x="4067944" y="4437128"/>
            <a:ext cx="756000" cy="144000"/>
          </a:xfrm>
          <a:prstGeom prst="rect">
            <a:avLst/>
          </a:prstGeom>
          <a:solidFill>
            <a:srgbClr val="D6D6AA"/>
          </a:solidFill>
        </p:spPr>
        <p:txBody>
          <a:bodyPr wrap="square" rtlCol="0" anchor="ctr" anchorCtr="1">
            <a:spAutoFit/>
          </a:bodyPr>
          <a:lstStyle/>
          <a:p>
            <a:r>
              <a:rPr lang="pl-PL" sz="800" dirty="0"/>
              <a:t>Gromadzenie</a:t>
            </a:r>
          </a:p>
        </p:txBody>
      </p:sp>
      <p:sp>
        <p:nvSpPr>
          <p:cNvPr id="28" name="pole tekstowe 27"/>
          <p:cNvSpPr txBox="1"/>
          <p:nvPr/>
        </p:nvSpPr>
        <p:spPr>
          <a:xfrm>
            <a:off x="3491880" y="4748763"/>
            <a:ext cx="1008112" cy="215444"/>
          </a:xfrm>
          <a:prstGeom prst="rect">
            <a:avLst/>
          </a:prstGeom>
          <a:solidFill>
            <a:schemeClr val="accent3">
              <a:lumMod val="20000"/>
              <a:lumOff val="80000"/>
            </a:schemeClr>
          </a:solidFill>
        </p:spPr>
        <p:txBody>
          <a:bodyPr wrap="square" rtlCol="0" anchor="ctr" anchorCtr="1">
            <a:spAutoFit/>
          </a:bodyPr>
          <a:lstStyle/>
          <a:p>
            <a:r>
              <a:rPr lang="pl-PL" sz="800" dirty="0"/>
              <a:t>Odzysk energii</a:t>
            </a:r>
          </a:p>
        </p:txBody>
      </p:sp>
      <p:sp>
        <p:nvSpPr>
          <p:cNvPr id="29" name="pole tekstowe 28"/>
          <p:cNvSpPr txBox="1"/>
          <p:nvPr/>
        </p:nvSpPr>
        <p:spPr>
          <a:xfrm>
            <a:off x="3491880" y="5328000"/>
            <a:ext cx="1008112" cy="215444"/>
          </a:xfrm>
          <a:prstGeom prst="rect">
            <a:avLst/>
          </a:prstGeom>
          <a:solidFill>
            <a:schemeClr val="accent3">
              <a:lumMod val="20000"/>
              <a:lumOff val="80000"/>
            </a:schemeClr>
          </a:solidFill>
        </p:spPr>
        <p:txBody>
          <a:bodyPr wrap="square" rtlCol="0" anchor="ctr" anchorCtr="1">
            <a:spAutoFit/>
          </a:bodyPr>
          <a:lstStyle/>
          <a:p>
            <a:r>
              <a:rPr lang="pl-PL" sz="800" dirty="0"/>
              <a:t>Składowanie</a:t>
            </a:r>
          </a:p>
        </p:txBody>
      </p:sp>
      <p:sp>
        <p:nvSpPr>
          <p:cNvPr id="30" name="pole tekstowe 29"/>
          <p:cNvSpPr txBox="1"/>
          <p:nvPr/>
        </p:nvSpPr>
        <p:spPr>
          <a:xfrm>
            <a:off x="5327820" y="5055567"/>
            <a:ext cx="1332412" cy="215444"/>
          </a:xfrm>
          <a:prstGeom prst="rect">
            <a:avLst/>
          </a:prstGeom>
          <a:solidFill>
            <a:srgbClr val="D6D6AA"/>
          </a:solidFill>
        </p:spPr>
        <p:txBody>
          <a:bodyPr wrap="square" rtlCol="0" anchor="ctr" anchorCtr="1">
            <a:spAutoFit/>
          </a:bodyPr>
          <a:lstStyle/>
          <a:p>
            <a:r>
              <a:rPr lang="pl-PL" sz="800" dirty="0"/>
              <a:t>Straty - minimalizowane</a:t>
            </a:r>
          </a:p>
        </p:txBody>
      </p:sp>
      <p:sp>
        <p:nvSpPr>
          <p:cNvPr id="31" name="pole tekstowe 30"/>
          <p:cNvSpPr txBox="1"/>
          <p:nvPr/>
        </p:nvSpPr>
        <p:spPr>
          <a:xfrm>
            <a:off x="306204" y="1268760"/>
            <a:ext cx="7387373" cy="276999"/>
          </a:xfrm>
          <a:prstGeom prst="rect">
            <a:avLst/>
          </a:prstGeom>
          <a:solidFill>
            <a:schemeClr val="tx1">
              <a:lumMod val="75000"/>
              <a:lumOff val="25000"/>
            </a:schemeClr>
          </a:solidFill>
        </p:spPr>
        <p:txBody>
          <a:bodyPr wrap="square" lIns="36000" rIns="36000" rtlCol="0" anchor="ctr" anchorCtr="1">
            <a:spAutoFit/>
          </a:bodyPr>
          <a:lstStyle/>
          <a:p>
            <a:r>
              <a:rPr lang="pl-PL" sz="1200" b="1" dirty="0">
                <a:solidFill>
                  <a:schemeClr val="bg1"/>
                </a:solidFill>
              </a:rPr>
              <a:t>SYSTEM OBIEGU MATERIAŁÓW - EKONOMICZNY I PRZEMYSŁOWY, WZMACNIANY PRZEZ PROJEKT WYROBU</a:t>
            </a:r>
          </a:p>
        </p:txBody>
      </p:sp>
    </p:spTree>
    <p:extLst>
      <p:ext uri="{BB962C8B-B14F-4D97-AF65-F5344CB8AC3E}">
        <p14:creationId xmlns:p14="http://schemas.microsoft.com/office/powerpoint/2010/main" val="26588184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5166518"/>
            <a:ext cx="6048672" cy="566738"/>
          </a:xfrm>
        </p:spPr>
        <p:txBody>
          <a:bodyPr>
            <a:normAutofit/>
          </a:bodyPr>
          <a:lstStyle/>
          <a:p>
            <a:r>
              <a:rPr lang="pl-PL" sz="2800" dirty="0"/>
              <a:t>Zrównoważony rozwój</a:t>
            </a:r>
            <a:endParaRPr lang="fr-BE" sz="2800" dirty="0"/>
          </a:p>
        </p:txBody>
      </p:sp>
      <p:sp>
        <p:nvSpPr>
          <p:cNvPr id="7" name="Text Placeholder 6"/>
          <p:cNvSpPr>
            <a:spLocks noGrp="1"/>
          </p:cNvSpPr>
          <p:nvPr>
            <p:ph type="body" sz="half" idx="2"/>
          </p:nvPr>
        </p:nvSpPr>
        <p:spPr>
          <a:xfrm>
            <a:off x="395536" y="5799386"/>
            <a:ext cx="8280920" cy="941982"/>
          </a:xfrm>
        </p:spPr>
        <p:txBody>
          <a:bodyPr>
            <a:noAutofit/>
          </a:bodyPr>
          <a:lstStyle/>
          <a:p>
            <a:pPr algn="just"/>
            <a:r>
              <a:rPr lang="en-US" sz="1800" dirty="0">
                <a:cs typeface="Arial" pitchFamily="34" charset="0"/>
              </a:rPr>
              <a:t>“</a:t>
            </a:r>
            <a:r>
              <a:rPr lang="pl-PL" sz="1800" dirty="0">
                <a:cs typeface="Arial" pitchFamily="34" charset="0"/>
              </a:rPr>
              <a:t>Zrównoważony rozwój obejmuje cały cykl wytwarzania produktu, od pozyskiwania surowców, przez planowanie, projektowanie, budowę i użytkowanie, do końcowej rozbiórki i zarządzania odpadami” </a:t>
            </a:r>
            <a:r>
              <a:rPr lang="en-US" sz="1800" dirty="0">
                <a:cs typeface="Arial" pitchFamily="34" charset="0"/>
              </a:rPr>
              <a:t>(Rossi, B. 2012) </a:t>
            </a:r>
            <a:r>
              <a:rPr lang="en-US" sz="1800" baseline="50000" dirty="0">
                <a:cs typeface="Arial" pitchFamily="34" charset="0"/>
              </a:rPr>
              <a:t>9</a:t>
            </a:r>
          </a:p>
        </p:txBody>
      </p:sp>
      <p:pic>
        <p:nvPicPr>
          <p:cNvPr id="9" name="Grafik 3"/>
          <p:cNvPicPr>
            <a:picLocks noChangeAspect="1"/>
          </p:cNvPicPr>
          <p:nvPr/>
        </p:nvPicPr>
        <p:blipFill rotWithShape="1">
          <a:blip r:embed="rId3" cstate="print">
            <a:extLst>
              <a:ext uri="{28A0092B-C50C-407E-A947-70E740481C1C}">
                <a14:useLocalDpi xmlns:a14="http://schemas.microsoft.com/office/drawing/2010/main" val="0"/>
              </a:ext>
            </a:extLst>
          </a:blip>
          <a:srcRect t="83481" r="77811"/>
          <a:stretch/>
        </p:blipFill>
        <p:spPr>
          <a:xfrm>
            <a:off x="159022" y="4363957"/>
            <a:ext cx="1365946" cy="735043"/>
          </a:xfrm>
          <a:prstGeom prst="rect">
            <a:avLst/>
          </a:prstGeom>
        </p:spPr>
      </p:pic>
      <p:sp>
        <p:nvSpPr>
          <p:cNvPr id="3" name="Slide Number Placeholder 2"/>
          <p:cNvSpPr>
            <a:spLocks noGrp="1"/>
          </p:cNvSpPr>
          <p:nvPr>
            <p:ph type="sldNum" sz="quarter" idx="12"/>
          </p:nvPr>
        </p:nvSpPr>
        <p:spPr/>
        <p:txBody>
          <a:bodyPr/>
          <a:lstStyle/>
          <a:p>
            <a:fld id="{BF73EC7F-79ED-4C17-9829-92AE53B2AB65}" type="slidenum">
              <a:rPr lang="fr-BE" smtClean="0"/>
              <a:t>7</a:t>
            </a:fld>
            <a:endParaRPr lang="fr-BE"/>
          </a:p>
        </p:txBody>
      </p:sp>
      <p:graphicFrame>
        <p:nvGraphicFramePr>
          <p:cNvPr id="4" name="Diagram 3"/>
          <p:cNvGraphicFramePr/>
          <p:nvPr>
            <p:extLst>
              <p:ext uri="{D42A27DB-BD31-4B8C-83A1-F6EECF244321}">
                <p14:modId xmlns:p14="http://schemas.microsoft.com/office/powerpoint/2010/main" val="956583003"/>
              </p:ext>
            </p:extLst>
          </p:nvPr>
        </p:nvGraphicFramePr>
        <p:xfrm>
          <a:off x="1043608" y="17924"/>
          <a:ext cx="6552728" cy="507211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 name="Prostokąt 4"/>
          <p:cNvSpPr/>
          <p:nvPr/>
        </p:nvSpPr>
        <p:spPr>
          <a:xfrm>
            <a:off x="174968" y="332656"/>
            <a:ext cx="2700000" cy="1152128"/>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b="1" dirty="0">
                <a:solidFill>
                  <a:schemeClr val="tx1"/>
                </a:solidFill>
              </a:rPr>
              <a:t>Aspekty</a:t>
            </a:r>
          </a:p>
          <a:p>
            <a:pPr algn="ctr"/>
            <a:r>
              <a:rPr lang="pl-PL" b="1" dirty="0">
                <a:solidFill>
                  <a:schemeClr val="tx1"/>
                </a:solidFill>
              </a:rPr>
              <a:t>społeczno-środowiskowe</a:t>
            </a:r>
          </a:p>
          <a:p>
            <a:pPr algn="ctr"/>
            <a:r>
              <a:rPr lang="pl-PL" sz="1200" dirty="0">
                <a:solidFill>
                  <a:schemeClr val="tx1"/>
                </a:solidFill>
              </a:rPr>
              <a:t>Sprawiedliwość środowiskowa</a:t>
            </a:r>
          </a:p>
          <a:p>
            <a:pPr algn="ctr"/>
            <a:r>
              <a:rPr lang="pl-PL" sz="1200" dirty="0">
                <a:solidFill>
                  <a:schemeClr val="tx1"/>
                </a:solidFill>
              </a:rPr>
              <a:t>Zarządzanie zasobami naturalnymi </a:t>
            </a:r>
            <a:br>
              <a:rPr lang="pl-PL" sz="1200" dirty="0">
                <a:solidFill>
                  <a:schemeClr val="tx1"/>
                </a:solidFill>
              </a:rPr>
            </a:br>
            <a:r>
              <a:rPr lang="pl-PL" sz="1200" dirty="0">
                <a:solidFill>
                  <a:schemeClr val="tx1"/>
                </a:solidFill>
              </a:rPr>
              <a:t>– lokalnie i globalnie</a:t>
            </a:r>
          </a:p>
        </p:txBody>
      </p:sp>
      <p:sp>
        <p:nvSpPr>
          <p:cNvPr id="8" name="Prostokąt 7"/>
          <p:cNvSpPr/>
          <p:nvPr/>
        </p:nvSpPr>
        <p:spPr>
          <a:xfrm>
            <a:off x="5940152" y="260648"/>
            <a:ext cx="2916000" cy="1152128"/>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b="1" dirty="0">
                <a:solidFill>
                  <a:schemeClr val="tx1"/>
                </a:solidFill>
              </a:rPr>
              <a:t>Aspekty</a:t>
            </a:r>
          </a:p>
          <a:p>
            <a:pPr algn="ctr"/>
            <a:r>
              <a:rPr lang="pl-PL" b="1" dirty="0">
                <a:solidFill>
                  <a:schemeClr val="tx1"/>
                </a:solidFill>
              </a:rPr>
              <a:t>środowiskowo-gospodarcze</a:t>
            </a:r>
          </a:p>
          <a:p>
            <a:pPr algn="ctr"/>
            <a:r>
              <a:rPr lang="pl-PL" sz="1200" dirty="0">
                <a:solidFill>
                  <a:schemeClr val="tx1"/>
                </a:solidFill>
              </a:rPr>
              <a:t>Wydajność</a:t>
            </a:r>
            <a:r>
              <a:rPr lang="pl-PL" sz="1200" dirty="0">
                <a:solidFill>
                  <a:srgbClr val="FF0000"/>
                </a:solidFill>
              </a:rPr>
              <a:t> </a:t>
            </a:r>
            <a:r>
              <a:rPr lang="pl-PL" sz="1200" dirty="0">
                <a:solidFill>
                  <a:schemeClr val="tx1"/>
                </a:solidFill>
              </a:rPr>
              <a:t>energetyczna</a:t>
            </a:r>
          </a:p>
          <a:p>
            <a:pPr algn="ctr"/>
            <a:r>
              <a:rPr lang="pl-PL" sz="1200" dirty="0">
                <a:solidFill>
                  <a:schemeClr val="tx1"/>
                </a:solidFill>
              </a:rPr>
              <a:t>Dotacje/zachęty do stosowania zasobów naturalnych </a:t>
            </a:r>
          </a:p>
        </p:txBody>
      </p:sp>
      <p:sp>
        <p:nvSpPr>
          <p:cNvPr id="10" name="Prostokąt 9"/>
          <p:cNvSpPr/>
          <p:nvPr/>
        </p:nvSpPr>
        <p:spPr>
          <a:xfrm>
            <a:off x="5891381" y="4653136"/>
            <a:ext cx="2952000" cy="1152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b="1" dirty="0">
                <a:solidFill>
                  <a:schemeClr val="tx1"/>
                </a:solidFill>
              </a:rPr>
              <a:t>Aspekty</a:t>
            </a:r>
          </a:p>
          <a:p>
            <a:pPr algn="ctr"/>
            <a:r>
              <a:rPr lang="pl-PL" b="1" dirty="0">
                <a:solidFill>
                  <a:schemeClr val="tx1"/>
                </a:solidFill>
              </a:rPr>
              <a:t>gospodarczo-społeczne</a:t>
            </a:r>
          </a:p>
          <a:p>
            <a:pPr algn="ctr"/>
            <a:r>
              <a:rPr lang="pl-PL" sz="1200" dirty="0">
                <a:solidFill>
                  <a:schemeClr val="tx1"/>
                </a:solidFill>
              </a:rPr>
              <a:t>Etyka biznesowa</a:t>
            </a:r>
          </a:p>
          <a:p>
            <a:pPr algn="ctr"/>
            <a:r>
              <a:rPr lang="pl-PL" sz="1200" dirty="0">
                <a:solidFill>
                  <a:schemeClr val="tx1"/>
                </a:solidFill>
              </a:rPr>
              <a:t>Uczciwy handel</a:t>
            </a:r>
          </a:p>
          <a:p>
            <a:pPr algn="ctr"/>
            <a:r>
              <a:rPr lang="pl-PL" sz="1200" dirty="0">
                <a:solidFill>
                  <a:schemeClr val="tx1"/>
                </a:solidFill>
              </a:rPr>
              <a:t>Prawa pracownicze</a:t>
            </a:r>
          </a:p>
        </p:txBody>
      </p:sp>
      <p:cxnSp>
        <p:nvCxnSpPr>
          <p:cNvPr id="11" name="Łącznik prosty ze strzałką 10"/>
          <p:cNvCxnSpPr>
            <a:stCxn id="10" idx="1"/>
          </p:cNvCxnSpPr>
          <p:nvPr/>
        </p:nvCxnSpPr>
        <p:spPr>
          <a:xfrm flipH="1" flipV="1">
            <a:off x="4499993" y="4077072"/>
            <a:ext cx="1391388" cy="1152064"/>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13" name="Łącznik prosty ze strzałką 12"/>
          <p:cNvCxnSpPr/>
          <p:nvPr/>
        </p:nvCxnSpPr>
        <p:spPr>
          <a:xfrm>
            <a:off x="1403649" y="1484784"/>
            <a:ext cx="1944215" cy="576064"/>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16" name="Łącznik prosty ze strzałką 15"/>
          <p:cNvCxnSpPr/>
          <p:nvPr/>
        </p:nvCxnSpPr>
        <p:spPr>
          <a:xfrm flipH="1">
            <a:off x="5580112" y="1412776"/>
            <a:ext cx="2007840" cy="648072"/>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19" name="Prostokąt 18"/>
          <p:cNvSpPr/>
          <p:nvPr/>
        </p:nvSpPr>
        <p:spPr>
          <a:xfrm>
            <a:off x="3779912" y="2492896"/>
            <a:ext cx="1800200" cy="972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pl-PL" b="1" spc="50" dirty="0">
                <a:ln w="11430"/>
                <a:solidFill>
                  <a:schemeClr val="tx1"/>
                </a:solidFill>
                <a:effectLst>
                  <a:outerShdw blurRad="76200" dist="50800" dir="5400000" algn="tl" rotWithShape="0">
                    <a:srgbClr val="000000">
                      <a:alpha val="65000"/>
                    </a:srgbClr>
                  </a:outerShdw>
                </a:effectLst>
              </a:rPr>
              <a:t>Zrównoważony rozwój</a:t>
            </a:r>
          </a:p>
        </p:txBody>
      </p:sp>
    </p:spTree>
    <p:extLst>
      <p:ext uri="{BB962C8B-B14F-4D97-AF65-F5344CB8AC3E}">
        <p14:creationId xmlns:p14="http://schemas.microsoft.com/office/powerpoint/2010/main" val="12517610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pl-PL" dirty="0"/>
              <a:t>Zrównoważony rozwój w kontekście stali nierdzewnych</a:t>
            </a:r>
            <a:r>
              <a:rPr lang="en-US" dirty="0"/>
              <a:t>:</a:t>
            </a:r>
          </a:p>
        </p:txBody>
      </p:sp>
      <p:sp>
        <p:nvSpPr>
          <p:cNvPr id="3" name="Subtitle 2"/>
          <p:cNvSpPr>
            <a:spLocks noGrp="1"/>
          </p:cNvSpPr>
          <p:nvPr>
            <p:ph idx="1"/>
          </p:nvPr>
        </p:nvSpPr>
        <p:spPr/>
        <p:txBody>
          <a:bodyPr>
            <a:normAutofit/>
          </a:bodyPr>
          <a:lstStyle/>
          <a:p>
            <a:pPr marL="514350" lvl="0" indent="-514350">
              <a:buFont typeface="+mj-lt"/>
              <a:buAutoNum type="arabicPeriod"/>
            </a:pPr>
            <a:r>
              <a:rPr lang="pl-PL" dirty="0"/>
              <a:t>Aspekty środowiskowe</a:t>
            </a:r>
            <a:endParaRPr lang="en-US" dirty="0"/>
          </a:p>
          <a:p>
            <a:pPr marL="0" indent="0">
              <a:buNone/>
            </a:pPr>
            <a:r>
              <a:rPr lang="en-US" dirty="0"/>
              <a:t>	</a:t>
            </a:r>
          </a:p>
          <a:p>
            <a:pPr marL="514350" lvl="0" indent="-514350">
              <a:buFont typeface="+mj-lt"/>
              <a:buAutoNum type="arabicPeriod" startAt="2"/>
            </a:pPr>
            <a:r>
              <a:rPr lang="pl-PL" dirty="0"/>
              <a:t>Aspekty społeczne</a:t>
            </a:r>
            <a:endParaRPr lang="en-US" dirty="0"/>
          </a:p>
          <a:p>
            <a:pPr marL="514350" lvl="0" indent="-514350">
              <a:buFont typeface="+mj-lt"/>
              <a:buAutoNum type="arabicPeriod" startAt="2"/>
            </a:pPr>
            <a:endParaRPr lang="en-US" dirty="0"/>
          </a:p>
          <a:p>
            <a:pPr marL="514350" lvl="0" indent="-514350">
              <a:buFont typeface="+mj-lt"/>
              <a:buAutoNum type="arabicPeriod" startAt="2"/>
            </a:pPr>
            <a:r>
              <a:rPr lang="pl-PL" dirty="0"/>
              <a:t>Aspekty gospodarcze</a:t>
            </a:r>
            <a:r>
              <a:rPr lang="en-US" dirty="0"/>
              <a:t> </a:t>
            </a:r>
          </a:p>
          <a:p>
            <a:endParaRPr lang="en-US" dirty="0"/>
          </a:p>
        </p:txBody>
      </p:sp>
      <p:sp>
        <p:nvSpPr>
          <p:cNvPr id="4" name="Slide Number Placeholder 3"/>
          <p:cNvSpPr>
            <a:spLocks noGrp="1"/>
          </p:cNvSpPr>
          <p:nvPr>
            <p:ph type="sldNum" sz="quarter" idx="12"/>
          </p:nvPr>
        </p:nvSpPr>
        <p:spPr/>
        <p:txBody>
          <a:bodyPr/>
          <a:lstStyle/>
          <a:p>
            <a:fld id="{BF73EC7F-79ED-4C17-9829-92AE53B2AB65}" type="slidenum">
              <a:rPr lang="fr-BE" smtClean="0"/>
              <a:t>8</a:t>
            </a:fld>
            <a:endParaRPr lang="fr-BE"/>
          </a:p>
        </p:txBody>
      </p:sp>
    </p:spTree>
    <p:extLst>
      <p:ext uri="{BB962C8B-B14F-4D97-AF65-F5344CB8AC3E}">
        <p14:creationId xmlns:p14="http://schemas.microsoft.com/office/powerpoint/2010/main" val="26364828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251520" y="274638"/>
            <a:ext cx="8435280" cy="1143000"/>
          </a:xfrm>
        </p:spPr>
        <p:txBody>
          <a:bodyPr>
            <a:noAutofit/>
          </a:bodyPr>
          <a:lstStyle/>
          <a:p>
            <a:r>
              <a:rPr lang="fr-BE" sz="3600" dirty="0"/>
              <a:t>1. </a:t>
            </a:r>
            <a:r>
              <a:rPr lang="pl-PL" sz="3600" dirty="0"/>
              <a:t>Aspekty środowiskowe</a:t>
            </a:r>
            <a:br>
              <a:rPr lang="fr-BE" sz="3600" dirty="0"/>
            </a:br>
            <a:r>
              <a:rPr lang="pl-PL" sz="3600" dirty="0"/>
              <a:t>Produkcja </a:t>
            </a:r>
            <a:r>
              <a:rPr lang="en-US" sz="3600" dirty="0">
                <a:sym typeface="Wingdings"/>
              </a:rPr>
              <a:t>  </a:t>
            </a:r>
            <a:r>
              <a:rPr lang="pl-PL" sz="3600" dirty="0">
                <a:sym typeface="Wingdings"/>
              </a:rPr>
              <a:t>Użytkowanie</a:t>
            </a:r>
            <a:r>
              <a:rPr lang="en-US" sz="3600" dirty="0"/>
              <a:t>  </a:t>
            </a:r>
            <a:r>
              <a:rPr lang="en-US" sz="3600" dirty="0">
                <a:sym typeface="Wingdings"/>
              </a:rPr>
              <a:t>  </a:t>
            </a:r>
            <a:r>
              <a:rPr lang="en-US" sz="3600" dirty="0"/>
              <a:t>Recycling</a:t>
            </a:r>
            <a:endParaRPr lang="fr-BE" sz="3600" dirty="0"/>
          </a:p>
        </p:txBody>
      </p:sp>
      <p:pic>
        <p:nvPicPr>
          <p:cNvPr id="10" name="Picture 2"/>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b="7599"/>
          <a:stretch/>
        </p:blipFill>
        <p:spPr>
          <a:xfrm>
            <a:off x="107504" y="1600198"/>
            <a:ext cx="5976000" cy="3977538"/>
          </a:xfrm>
        </p:spPr>
      </p:pic>
      <p:grpSp>
        <p:nvGrpSpPr>
          <p:cNvPr id="19" name="Group 18"/>
          <p:cNvGrpSpPr/>
          <p:nvPr/>
        </p:nvGrpSpPr>
        <p:grpSpPr>
          <a:xfrm>
            <a:off x="5148496" y="3069200"/>
            <a:ext cx="3888000" cy="2160000"/>
            <a:chOff x="467544" y="836712"/>
            <a:chExt cx="6048672" cy="3240360"/>
          </a:xfrm>
        </p:grpSpPr>
        <p:sp>
          <p:nvSpPr>
            <p:cNvPr id="20" name="Left Arrow 19"/>
            <p:cNvSpPr/>
            <p:nvPr/>
          </p:nvSpPr>
          <p:spPr>
            <a:xfrm>
              <a:off x="467544" y="1484784"/>
              <a:ext cx="3816424" cy="648072"/>
            </a:xfrm>
            <a:prstGeom prst="leftArrow">
              <a:avLst/>
            </a:prstGeom>
            <a:scene3d>
              <a:camera prst="orthographicFront"/>
              <a:lightRig rig="threePt" dir="t"/>
            </a:scene3d>
            <a:sp3d>
              <a:bevel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l-PL" sz="1100" dirty="0"/>
                <a:t>Przemysł metalowy i maszynowy</a:t>
              </a:r>
              <a:endParaRPr lang="fr-BE" sz="1100" dirty="0"/>
            </a:p>
          </p:txBody>
        </p:sp>
        <p:sp>
          <p:nvSpPr>
            <p:cNvPr id="21" name="Left Arrow 20"/>
            <p:cNvSpPr/>
            <p:nvPr/>
          </p:nvSpPr>
          <p:spPr>
            <a:xfrm>
              <a:off x="467544" y="836712"/>
              <a:ext cx="3600400" cy="648072"/>
            </a:xfrm>
            <a:prstGeom prst="leftArrow">
              <a:avLst/>
            </a:prstGeom>
            <a:scene3d>
              <a:camera prst="orthographicFront"/>
              <a:lightRig rig="threePt" dir="t"/>
            </a:scene3d>
            <a:sp3d>
              <a:bevel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l-PL" sz="1100" dirty="0"/>
                <a:t> AGD i inne  urządzenia</a:t>
              </a:r>
              <a:endParaRPr lang="fr-BE" sz="1100" dirty="0"/>
            </a:p>
          </p:txBody>
        </p:sp>
        <p:sp>
          <p:nvSpPr>
            <p:cNvPr id="22" name="Left Arrow 21"/>
            <p:cNvSpPr/>
            <p:nvPr/>
          </p:nvSpPr>
          <p:spPr>
            <a:xfrm>
              <a:off x="467544" y="2132856"/>
              <a:ext cx="4256473" cy="648072"/>
            </a:xfrm>
            <a:prstGeom prst="leftArrow">
              <a:avLst/>
            </a:prstGeom>
            <a:scene3d>
              <a:camera prst="orthographicFront"/>
              <a:lightRig rig="threePt" dir="t"/>
            </a:scene3d>
            <a:sp3d>
              <a:bevel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BE" sz="1100" dirty="0"/>
                <a:t>Transport</a:t>
              </a:r>
            </a:p>
          </p:txBody>
        </p:sp>
        <p:sp>
          <p:nvSpPr>
            <p:cNvPr id="23" name="Left Arrow 22"/>
            <p:cNvSpPr/>
            <p:nvPr/>
          </p:nvSpPr>
          <p:spPr>
            <a:xfrm>
              <a:off x="467544" y="2780928"/>
              <a:ext cx="4256473" cy="648072"/>
            </a:xfrm>
            <a:prstGeom prst="leftArrow">
              <a:avLst/>
            </a:prstGeom>
            <a:scene3d>
              <a:camera prst="orthographicFront"/>
              <a:lightRig rig="threePt" dir="t"/>
            </a:scene3d>
            <a:sp3d>
              <a:bevel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l-PL" sz="1100" dirty="0"/>
                <a:t>Przetwórstwo spożywcze i sprzęt kuchenny</a:t>
              </a:r>
              <a:endParaRPr lang="fr-BE" sz="1100" dirty="0"/>
            </a:p>
          </p:txBody>
        </p:sp>
        <p:sp>
          <p:nvSpPr>
            <p:cNvPr id="24" name="Left Arrow 23"/>
            <p:cNvSpPr/>
            <p:nvPr/>
          </p:nvSpPr>
          <p:spPr>
            <a:xfrm>
              <a:off x="467544" y="3429000"/>
              <a:ext cx="4824536" cy="648072"/>
            </a:xfrm>
            <a:prstGeom prst="leftArrow">
              <a:avLst/>
            </a:prstGeom>
            <a:scene3d>
              <a:camera prst="orthographicFront"/>
              <a:lightRig rig="threePt" dir="t"/>
            </a:scene3d>
            <a:sp3d>
              <a:bevel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l-PL" sz="1100" dirty="0"/>
                <a:t>Budownictwo i konstrukcje</a:t>
              </a:r>
              <a:endParaRPr lang="fr-BE" sz="1100" dirty="0"/>
            </a:p>
          </p:txBody>
        </p:sp>
        <p:sp>
          <p:nvSpPr>
            <p:cNvPr id="25" name="TextBox 24"/>
            <p:cNvSpPr txBox="1"/>
            <p:nvPr/>
          </p:nvSpPr>
          <p:spPr>
            <a:xfrm>
              <a:off x="4067944" y="980728"/>
              <a:ext cx="1224136" cy="392459"/>
            </a:xfrm>
            <a:prstGeom prst="rect">
              <a:avLst/>
            </a:prstGeom>
            <a:noFill/>
            <a:scene3d>
              <a:camera prst="orthographicFront"/>
              <a:lightRig rig="threePt" dir="t"/>
            </a:scene3d>
            <a:sp3d>
              <a:bevelT/>
              <a:bevelB/>
            </a:sp3d>
          </p:spPr>
          <p:txBody>
            <a:bodyPr wrap="square" rtlCol="0">
              <a:spAutoFit/>
            </a:bodyPr>
            <a:lstStyle/>
            <a:p>
              <a:r>
                <a:rPr lang="fr-BE" sz="1100" dirty="0"/>
                <a:t>15 </a:t>
              </a:r>
              <a:r>
                <a:rPr lang="pl-PL" sz="1100" dirty="0"/>
                <a:t>lat</a:t>
              </a:r>
              <a:endParaRPr lang="fr-BE" sz="1100" dirty="0"/>
            </a:p>
          </p:txBody>
        </p:sp>
        <p:sp>
          <p:nvSpPr>
            <p:cNvPr id="26" name="TextBox 25"/>
            <p:cNvSpPr txBox="1"/>
            <p:nvPr/>
          </p:nvSpPr>
          <p:spPr>
            <a:xfrm>
              <a:off x="4283968" y="1624155"/>
              <a:ext cx="1224136" cy="392459"/>
            </a:xfrm>
            <a:prstGeom prst="rect">
              <a:avLst/>
            </a:prstGeom>
            <a:noFill/>
            <a:scene3d>
              <a:camera prst="orthographicFront"/>
              <a:lightRig rig="threePt" dir="t"/>
            </a:scene3d>
            <a:sp3d>
              <a:bevelT/>
              <a:bevelB/>
            </a:sp3d>
          </p:spPr>
          <p:txBody>
            <a:bodyPr wrap="square" rtlCol="0">
              <a:spAutoFit/>
            </a:bodyPr>
            <a:lstStyle/>
            <a:p>
              <a:r>
                <a:rPr lang="fr-BE" sz="1100" dirty="0"/>
                <a:t>18 </a:t>
              </a:r>
              <a:r>
                <a:rPr lang="pl-PL" sz="1100" dirty="0"/>
                <a:t>lat</a:t>
              </a:r>
              <a:endParaRPr lang="fr-BE" sz="1100" dirty="0"/>
            </a:p>
          </p:txBody>
        </p:sp>
        <p:sp>
          <p:nvSpPr>
            <p:cNvPr id="27" name="TextBox 26"/>
            <p:cNvSpPr txBox="1"/>
            <p:nvPr/>
          </p:nvSpPr>
          <p:spPr>
            <a:xfrm>
              <a:off x="4723818" y="2272227"/>
              <a:ext cx="1224136" cy="392459"/>
            </a:xfrm>
            <a:prstGeom prst="rect">
              <a:avLst/>
            </a:prstGeom>
            <a:noFill/>
            <a:scene3d>
              <a:camera prst="orthographicFront"/>
              <a:lightRig rig="threePt" dir="t"/>
            </a:scene3d>
            <a:sp3d>
              <a:bevelT/>
              <a:bevelB/>
            </a:sp3d>
          </p:spPr>
          <p:txBody>
            <a:bodyPr wrap="square" rtlCol="0">
              <a:spAutoFit/>
            </a:bodyPr>
            <a:lstStyle/>
            <a:p>
              <a:r>
                <a:rPr lang="fr-BE" sz="1100" dirty="0"/>
                <a:t>23 </a:t>
              </a:r>
              <a:r>
                <a:rPr lang="pl-PL" sz="1100" dirty="0"/>
                <a:t>lata</a:t>
              </a:r>
              <a:endParaRPr lang="fr-BE" sz="1100" dirty="0"/>
            </a:p>
          </p:txBody>
        </p:sp>
        <p:sp>
          <p:nvSpPr>
            <p:cNvPr id="28" name="TextBox 27"/>
            <p:cNvSpPr txBox="1"/>
            <p:nvPr/>
          </p:nvSpPr>
          <p:spPr>
            <a:xfrm>
              <a:off x="5292080" y="3568371"/>
              <a:ext cx="1224136" cy="392459"/>
            </a:xfrm>
            <a:prstGeom prst="rect">
              <a:avLst/>
            </a:prstGeom>
            <a:noFill/>
            <a:scene3d>
              <a:camera prst="orthographicFront"/>
              <a:lightRig rig="threePt" dir="t"/>
            </a:scene3d>
            <a:sp3d>
              <a:bevelT/>
              <a:bevelB/>
            </a:sp3d>
          </p:spPr>
          <p:txBody>
            <a:bodyPr wrap="square" rtlCol="0">
              <a:spAutoFit/>
            </a:bodyPr>
            <a:lstStyle/>
            <a:p>
              <a:r>
                <a:rPr lang="fr-BE" sz="1100" dirty="0"/>
                <a:t>50+ </a:t>
              </a:r>
              <a:r>
                <a:rPr lang="pl-PL" sz="1100" dirty="0"/>
                <a:t>lata</a:t>
              </a:r>
              <a:endParaRPr lang="fr-BE" sz="1100" dirty="0"/>
            </a:p>
          </p:txBody>
        </p:sp>
        <p:sp>
          <p:nvSpPr>
            <p:cNvPr id="29" name="TextBox 28"/>
            <p:cNvSpPr txBox="1"/>
            <p:nvPr/>
          </p:nvSpPr>
          <p:spPr>
            <a:xfrm>
              <a:off x="4723818" y="2920299"/>
              <a:ext cx="1224136" cy="392459"/>
            </a:xfrm>
            <a:prstGeom prst="rect">
              <a:avLst/>
            </a:prstGeom>
            <a:noFill/>
            <a:scene3d>
              <a:camera prst="orthographicFront"/>
              <a:lightRig rig="threePt" dir="t"/>
            </a:scene3d>
            <a:sp3d>
              <a:bevelT/>
              <a:bevelB/>
            </a:sp3d>
          </p:spPr>
          <p:txBody>
            <a:bodyPr wrap="square" rtlCol="0">
              <a:spAutoFit/>
            </a:bodyPr>
            <a:lstStyle/>
            <a:p>
              <a:r>
                <a:rPr lang="fr-BE" sz="1100" dirty="0"/>
                <a:t>23 </a:t>
              </a:r>
              <a:r>
                <a:rPr lang="pl-PL" sz="1100" dirty="0"/>
                <a:t>lata</a:t>
              </a:r>
              <a:endParaRPr lang="fr-BE" sz="1100" dirty="0"/>
            </a:p>
          </p:txBody>
        </p:sp>
      </p:grpSp>
      <p:sp>
        <p:nvSpPr>
          <p:cNvPr id="2" name="TextBox 1"/>
          <p:cNvSpPr txBox="1"/>
          <p:nvPr/>
        </p:nvSpPr>
        <p:spPr>
          <a:xfrm>
            <a:off x="8427043" y="6354621"/>
            <a:ext cx="432048" cy="276999"/>
          </a:xfrm>
          <a:prstGeom prst="rect">
            <a:avLst/>
          </a:prstGeom>
          <a:noFill/>
        </p:spPr>
        <p:txBody>
          <a:bodyPr wrap="square" rtlCol="0">
            <a:spAutoFit/>
          </a:bodyPr>
          <a:lstStyle/>
          <a:p>
            <a:r>
              <a:rPr lang="fr-BE" sz="1200" dirty="0"/>
              <a:t>(10)</a:t>
            </a:r>
            <a:endParaRPr lang="en-GB" sz="1200" dirty="0"/>
          </a:p>
        </p:txBody>
      </p:sp>
      <p:sp>
        <p:nvSpPr>
          <p:cNvPr id="3" name="Slide Number Placeholder 2"/>
          <p:cNvSpPr>
            <a:spLocks noGrp="1"/>
          </p:cNvSpPr>
          <p:nvPr>
            <p:ph type="sldNum" sz="quarter" idx="12"/>
          </p:nvPr>
        </p:nvSpPr>
        <p:spPr/>
        <p:txBody>
          <a:bodyPr/>
          <a:lstStyle/>
          <a:p>
            <a:fld id="{BF73EC7F-79ED-4C17-9829-92AE53B2AB65}" type="slidenum">
              <a:rPr lang="fr-BE" smtClean="0"/>
              <a:t>9</a:t>
            </a:fld>
            <a:endParaRPr lang="fr-BE"/>
          </a:p>
        </p:txBody>
      </p:sp>
      <p:sp>
        <p:nvSpPr>
          <p:cNvPr id="4" name="Elipsa 3"/>
          <p:cNvSpPr/>
          <p:nvPr/>
        </p:nvSpPr>
        <p:spPr>
          <a:xfrm>
            <a:off x="683568" y="4113152"/>
            <a:ext cx="1008112" cy="720000"/>
          </a:xfrm>
          <a:prstGeom prst="ellipse">
            <a:avLst/>
          </a:prstGeom>
          <a:solidFill>
            <a:schemeClr val="bg1">
              <a:lumMod val="6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1400" b="1" dirty="0">
                <a:effectLst>
                  <a:outerShdw blurRad="38100" dist="38100" dir="2700000" algn="tl">
                    <a:srgbClr val="000000">
                      <a:alpha val="43137"/>
                    </a:srgbClr>
                  </a:outerShdw>
                </a:effectLst>
              </a:rPr>
              <a:t>Złom stali czarnej</a:t>
            </a:r>
          </a:p>
        </p:txBody>
      </p:sp>
      <p:sp>
        <p:nvSpPr>
          <p:cNvPr id="18" name="Elipsa 17"/>
          <p:cNvSpPr/>
          <p:nvPr/>
        </p:nvSpPr>
        <p:spPr>
          <a:xfrm>
            <a:off x="2532737" y="1808904"/>
            <a:ext cx="1620000" cy="756000"/>
          </a:xfrm>
          <a:prstGeom prst="ellipse">
            <a:avLst/>
          </a:prstGeom>
          <a:solidFill>
            <a:srgbClr val="990099"/>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pl-PL" sz="1400" b="1" dirty="0">
                <a:effectLst>
                  <a:outerShdw blurRad="38100" dist="38100" dir="2700000" algn="tl">
                    <a:srgbClr val="000000">
                      <a:alpha val="43137"/>
                    </a:srgbClr>
                  </a:outerShdw>
                </a:effectLst>
              </a:rPr>
              <a:t>Produkcja i przetwarzanie</a:t>
            </a:r>
          </a:p>
        </p:txBody>
      </p:sp>
      <p:sp>
        <p:nvSpPr>
          <p:cNvPr id="30" name="Elipsa 29"/>
          <p:cNvSpPr/>
          <p:nvPr/>
        </p:nvSpPr>
        <p:spPr>
          <a:xfrm>
            <a:off x="3995936" y="2997016"/>
            <a:ext cx="1260000" cy="540000"/>
          </a:xfrm>
          <a:prstGeom prst="ellipse">
            <a:avLst/>
          </a:prstGeom>
          <a:solidFill>
            <a:schemeClr val="accent1">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pl-PL" sz="1400" b="1" dirty="0">
                <a:effectLst>
                  <a:outerShdw blurRad="38100" dist="38100" dir="2700000" algn="tl">
                    <a:srgbClr val="000000">
                      <a:alpha val="43137"/>
                    </a:srgbClr>
                  </a:outerShdw>
                </a:effectLst>
              </a:rPr>
              <a:t>użytkowane</a:t>
            </a:r>
          </a:p>
        </p:txBody>
      </p:sp>
      <p:sp>
        <p:nvSpPr>
          <p:cNvPr id="31" name="Elipsa 30"/>
          <p:cNvSpPr/>
          <p:nvPr/>
        </p:nvSpPr>
        <p:spPr>
          <a:xfrm>
            <a:off x="2987824" y="3069016"/>
            <a:ext cx="900000" cy="468000"/>
          </a:xfrm>
          <a:prstGeom prst="ellipse">
            <a:avLst/>
          </a:prstGeom>
          <a:solidFill>
            <a:srgbClr val="FF66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pl-PL" sz="1400" b="1" dirty="0">
                <a:effectLst>
                  <a:outerShdw blurRad="38100" dist="38100" dir="2700000" algn="tl">
                    <a:srgbClr val="000000">
                      <a:alpha val="43137"/>
                    </a:srgbClr>
                  </a:outerShdw>
                </a:effectLst>
              </a:rPr>
              <a:t>Złom stalowy</a:t>
            </a:r>
          </a:p>
        </p:txBody>
      </p:sp>
      <p:sp>
        <p:nvSpPr>
          <p:cNvPr id="32" name="Elipsa 31"/>
          <p:cNvSpPr/>
          <p:nvPr/>
        </p:nvSpPr>
        <p:spPr>
          <a:xfrm>
            <a:off x="2555776" y="3897136"/>
            <a:ext cx="1620000" cy="756000"/>
          </a:xfrm>
          <a:prstGeom prst="ellipse">
            <a:avLst/>
          </a:prstGeom>
          <a:solidFill>
            <a:schemeClr val="accent5">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pl-PL" sz="1400" b="1" dirty="0">
                <a:effectLst>
                  <a:outerShdw blurRad="38100" dist="38100" dir="2700000" algn="tl">
                    <a:srgbClr val="000000">
                      <a:alpha val="43137"/>
                    </a:srgbClr>
                  </a:outerShdw>
                </a:effectLst>
              </a:rPr>
              <a:t>Recykling i zarządzanie odpadami</a:t>
            </a:r>
          </a:p>
        </p:txBody>
      </p:sp>
      <p:sp>
        <p:nvSpPr>
          <p:cNvPr id="33" name="Prostokąt zaokrąglony 32"/>
          <p:cNvSpPr/>
          <p:nvPr/>
        </p:nvSpPr>
        <p:spPr>
          <a:xfrm>
            <a:off x="2699792" y="5157192"/>
            <a:ext cx="1548000" cy="432000"/>
          </a:xfrm>
          <a:prstGeom prst="roundRect">
            <a:avLst/>
          </a:prstGeom>
          <a:solidFill>
            <a:schemeClr val="accent6">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pl-PL" sz="1400" b="1" dirty="0">
                <a:effectLst>
                  <a:outerShdw blurRad="38100" dist="38100" dir="2700000" algn="tl">
                    <a:srgbClr val="000000">
                      <a:alpha val="43137"/>
                    </a:srgbClr>
                  </a:outerShdw>
                </a:effectLst>
              </a:rPr>
              <a:t>Składowanie odpadów</a:t>
            </a:r>
          </a:p>
        </p:txBody>
      </p:sp>
      <p:sp>
        <p:nvSpPr>
          <p:cNvPr id="34" name="Prostokąt zaokrąglony 33"/>
          <p:cNvSpPr/>
          <p:nvPr/>
        </p:nvSpPr>
        <p:spPr>
          <a:xfrm>
            <a:off x="179608" y="3068960"/>
            <a:ext cx="828000" cy="504000"/>
          </a:xfrm>
          <a:prstGeom prst="roundRect">
            <a:avLst/>
          </a:prstGeom>
          <a:solidFill>
            <a:schemeClr val="accent6">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pl-PL" sz="1400" b="1" dirty="0">
                <a:effectLst>
                  <a:outerShdw blurRad="38100" dist="38100" dir="2700000" algn="tl">
                    <a:srgbClr val="000000">
                      <a:alpha val="43137"/>
                    </a:srgbClr>
                  </a:outerShdw>
                </a:effectLst>
              </a:rPr>
              <a:t>Surowce </a:t>
            </a:r>
          </a:p>
          <a:p>
            <a:pPr algn="ctr"/>
            <a:r>
              <a:rPr lang="pl-PL" sz="1400" b="1" dirty="0">
                <a:effectLst>
                  <a:outerShdw blurRad="38100" dist="38100" dir="2700000" algn="tl">
                    <a:srgbClr val="000000">
                      <a:alpha val="43137"/>
                    </a:srgbClr>
                  </a:outerShdw>
                </a:effectLst>
              </a:rPr>
              <a:t>naturalne</a:t>
            </a:r>
          </a:p>
        </p:txBody>
      </p:sp>
      <p:sp>
        <p:nvSpPr>
          <p:cNvPr id="35" name="Elipsa 34"/>
          <p:cNvSpPr/>
          <p:nvPr/>
        </p:nvSpPr>
        <p:spPr>
          <a:xfrm>
            <a:off x="1479722" y="3033016"/>
            <a:ext cx="1152000" cy="540000"/>
          </a:xfrm>
          <a:prstGeom prst="ellipse">
            <a:avLst/>
          </a:prstGeom>
          <a:solidFill>
            <a:schemeClr val="accent6">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pl-PL" sz="1400" b="1" dirty="0">
                <a:effectLst>
                  <a:outerShdw blurRad="38100" dist="38100" dir="2700000" algn="tl">
                    <a:srgbClr val="000000">
                      <a:alpha val="43137"/>
                    </a:srgbClr>
                  </a:outerShdw>
                </a:effectLst>
              </a:rPr>
              <a:t>Produkcja</a:t>
            </a:r>
          </a:p>
        </p:txBody>
      </p:sp>
      <p:sp>
        <p:nvSpPr>
          <p:cNvPr id="36" name="Prostokąt zaokrąglony 35"/>
          <p:cNvSpPr/>
          <p:nvPr/>
        </p:nvSpPr>
        <p:spPr>
          <a:xfrm>
            <a:off x="313445" y="1698872"/>
            <a:ext cx="1152128" cy="504056"/>
          </a:xfrm>
          <a:prstGeom prst="roundRect">
            <a:avLst/>
          </a:prstGeom>
          <a:ln>
            <a:noFill/>
          </a:ln>
        </p:spPr>
        <p:style>
          <a:lnRef idx="2">
            <a:schemeClr val="accent2"/>
          </a:lnRef>
          <a:fillRef idx="1">
            <a:schemeClr val="lt1"/>
          </a:fillRef>
          <a:effectRef idx="0">
            <a:schemeClr val="accent2"/>
          </a:effectRef>
          <a:fontRef idx="minor">
            <a:schemeClr val="dk1"/>
          </a:fontRef>
        </p:style>
        <p:txBody>
          <a:bodyPr lIns="0" tIns="0" rIns="0" bIns="0" rtlCol="0" anchor="ctr"/>
          <a:lstStyle/>
          <a:p>
            <a:pPr algn="ctr"/>
            <a:r>
              <a:rPr lang="pl-PL" sz="1100" dirty="0">
                <a:solidFill>
                  <a:schemeClr val="accent2"/>
                </a:solidFill>
              </a:rPr>
              <a:t>0.9 miliona t/rok składowanie odpadów</a:t>
            </a:r>
          </a:p>
        </p:txBody>
      </p:sp>
      <p:sp>
        <p:nvSpPr>
          <p:cNvPr id="37" name="Prostokąt zaokrąglony 36"/>
          <p:cNvSpPr/>
          <p:nvPr/>
        </p:nvSpPr>
        <p:spPr>
          <a:xfrm>
            <a:off x="5364088" y="2454956"/>
            <a:ext cx="1152128" cy="504056"/>
          </a:xfrm>
          <a:prstGeom prst="roundRect">
            <a:avLst/>
          </a:prstGeom>
          <a:ln>
            <a:noFill/>
          </a:ln>
        </p:spPr>
        <p:style>
          <a:lnRef idx="2">
            <a:schemeClr val="accent2"/>
          </a:lnRef>
          <a:fillRef idx="1">
            <a:schemeClr val="lt1"/>
          </a:fillRef>
          <a:effectRef idx="0">
            <a:schemeClr val="accent2"/>
          </a:effectRef>
          <a:fontRef idx="minor">
            <a:schemeClr val="dk1"/>
          </a:fontRef>
        </p:style>
        <p:txBody>
          <a:bodyPr lIns="0" tIns="0" rIns="0" bIns="0" rtlCol="0" anchor="ctr"/>
          <a:lstStyle/>
          <a:p>
            <a:pPr algn="ctr"/>
            <a:r>
              <a:rPr lang="pl-PL" sz="1100" dirty="0">
                <a:solidFill>
                  <a:schemeClr val="accent2"/>
                </a:solidFill>
              </a:rPr>
              <a:t>13.3 miliona t/rok zapas materiałów na składzie</a:t>
            </a:r>
          </a:p>
        </p:txBody>
      </p:sp>
      <p:sp>
        <p:nvSpPr>
          <p:cNvPr id="38" name="Elipsa 37"/>
          <p:cNvSpPr/>
          <p:nvPr/>
        </p:nvSpPr>
        <p:spPr>
          <a:xfrm>
            <a:off x="4283967" y="3717200"/>
            <a:ext cx="756000" cy="360000"/>
          </a:xfrm>
          <a:prstGeom prst="ellipse">
            <a:avLst/>
          </a:prstGeom>
          <a:ln/>
        </p:spPr>
        <p:style>
          <a:lnRef idx="2">
            <a:schemeClr val="accent5"/>
          </a:lnRef>
          <a:fillRef idx="1">
            <a:schemeClr val="lt1"/>
          </a:fillRef>
          <a:effectRef idx="0">
            <a:schemeClr val="accent5"/>
          </a:effectRef>
          <a:fontRef idx="minor">
            <a:schemeClr val="dk1"/>
          </a:fontRef>
        </p:style>
        <p:txBody>
          <a:bodyPr lIns="0" tIns="0" rIns="0" bIns="0" rtlCol="0" anchor="ctr"/>
          <a:lstStyle/>
          <a:p>
            <a:pPr algn="ctr"/>
            <a:r>
              <a:rPr lang="pl-PL" sz="800" b="1" dirty="0">
                <a:solidFill>
                  <a:schemeClr val="accent2"/>
                </a:solidFill>
              </a:rPr>
              <a:t>6.2 miliona t/rok</a:t>
            </a:r>
          </a:p>
        </p:txBody>
      </p:sp>
      <p:sp>
        <p:nvSpPr>
          <p:cNvPr id="39" name="Prostokąt zaokrąglony 38"/>
          <p:cNvSpPr/>
          <p:nvPr/>
        </p:nvSpPr>
        <p:spPr>
          <a:xfrm>
            <a:off x="3419871" y="2673016"/>
            <a:ext cx="732865" cy="360000"/>
          </a:xfrm>
          <a:prstGeom prst="roundRect">
            <a:avLst/>
          </a:prstGeom>
          <a:solidFill>
            <a:schemeClr val="bg1">
              <a:lumMod val="95000"/>
            </a:schemeClr>
          </a:solidFill>
          <a:ln>
            <a:noFill/>
          </a:ln>
        </p:spPr>
        <p:style>
          <a:lnRef idx="2">
            <a:schemeClr val="accent5"/>
          </a:lnRef>
          <a:fillRef idx="1">
            <a:schemeClr val="lt1"/>
          </a:fillRef>
          <a:effectRef idx="0">
            <a:schemeClr val="accent5"/>
          </a:effectRef>
          <a:fontRef idx="minor">
            <a:schemeClr val="dk1"/>
          </a:fontRef>
        </p:style>
        <p:txBody>
          <a:bodyPr lIns="0" tIns="0" rIns="0" bIns="0" rtlCol="0" anchor="ctr"/>
          <a:lstStyle/>
          <a:p>
            <a:pPr algn="ctr"/>
            <a:r>
              <a:rPr lang="pl-PL" sz="800" b="1" dirty="0">
                <a:solidFill>
                  <a:schemeClr val="accent2"/>
                </a:solidFill>
              </a:rPr>
              <a:t>1.6 miliona t/rok</a:t>
            </a:r>
          </a:p>
        </p:txBody>
      </p:sp>
      <p:sp>
        <p:nvSpPr>
          <p:cNvPr id="40" name="Elipsa 39"/>
          <p:cNvSpPr/>
          <p:nvPr/>
        </p:nvSpPr>
        <p:spPr>
          <a:xfrm>
            <a:off x="2339752" y="2600952"/>
            <a:ext cx="732865" cy="396000"/>
          </a:xfrm>
          <a:prstGeom prst="ellipse">
            <a:avLst/>
          </a:prstGeom>
          <a:solidFill>
            <a:schemeClr val="bg1">
              <a:lumMod val="95000"/>
            </a:schemeClr>
          </a:solidFill>
          <a:ln>
            <a:noFill/>
          </a:ln>
        </p:spPr>
        <p:style>
          <a:lnRef idx="2">
            <a:schemeClr val="accent5"/>
          </a:lnRef>
          <a:fillRef idx="1">
            <a:schemeClr val="lt1"/>
          </a:fillRef>
          <a:effectRef idx="0">
            <a:schemeClr val="accent5"/>
          </a:effectRef>
          <a:fontRef idx="minor">
            <a:schemeClr val="dk1"/>
          </a:fontRef>
        </p:style>
        <p:txBody>
          <a:bodyPr lIns="0" tIns="0" rIns="0" bIns="0" rtlCol="0" anchor="ctr"/>
          <a:lstStyle/>
          <a:p>
            <a:pPr algn="ctr"/>
            <a:r>
              <a:rPr lang="pl-PL" sz="800" b="1" dirty="0">
                <a:solidFill>
                  <a:schemeClr val="accent2"/>
                </a:solidFill>
              </a:rPr>
              <a:t>2.6 miliona t/rok</a:t>
            </a:r>
          </a:p>
        </p:txBody>
      </p:sp>
      <p:sp>
        <p:nvSpPr>
          <p:cNvPr id="41" name="Elipsa 40"/>
          <p:cNvSpPr/>
          <p:nvPr/>
        </p:nvSpPr>
        <p:spPr>
          <a:xfrm>
            <a:off x="1476554" y="2706984"/>
            <a:ext cx="863198" cy="360000"/>
          </a:xfrm>
          <a:prstGeom prst="ellipse">
            <a:avLst/>
          </a:prstGeom>
          <a:ln/>
        </p:spPr>
        <p:style>
          <a:lnRef idx="2">
            <a:schemeClr val="accent5"/>
          </a:lnRef>
          <a:fillRef idx="1">
            <a:schemeClr val="lt1"/>
          </a:fillRef>
          <a:effectRef idx="0">
            <a:schemeClr val="accent5"/>
          </a:effectRef>
          <a:fontRef idx="minor">
            <a:schemeClr val="dk1"/>
          </a:fontRef>
        </p:style>
        <p:txBody>
          <a:bodyPr lIns="0" tIns="0" rIns="0" bIns="0" rtlCol="0" anchor="ctr"/>
          <a:lstStyle/>
          <a:p>
            <a:pPr algn="ctr"/>
            <a:r>
              <a:rPr lang="pl-PL" sz="800" b="1" dirty="0">
                <a:solidFill>
                  <a:schemeClr val="accent2"/>
                </a:solidFill>
              </a:rPr>
              <a:t>24.7miliona t/rok</a:t>
            </a:r>
          </a:p>
        </p:txBody>
      </p:sp>
    </p:spTree>
    <p:extLst>
      <p:ext uri="{BB962C8B-B14F-4D97-AF65-F5344CB8AC3E}">
        <p14:creationId xmlns:p14="http://schemas.microsoft.com/office/powerpoint/2010/main" val="560444256"/>
      </p:ext>
    </p:extLst>
  </p:cSld>
  <p:clrMapOvr>
    <a:masterClrMapping/>
  </p:clrMapOvr>
</p:sld>
</file>

<file path=ppt/theme/theme1.xml><?xml version="1.0" encoding="utf-8"?>
<a:theme xmlns:a="http://schemas.openxmlformats.org/drawingml/2006/main" name="2_Custom Design">
  <a:themeElements>
    <a:clrScheme name="University Lectures">
      <a:dk1>
        <a:sysClr val="windowText" lastClr="000000"/>
      </a:dk1>
      <a:lt1>
        <a:srgbClr val="FFFFFF"/>
      </a:lt1>
      <a:dk2>
        <a:srgbClr val="0070C0"/>
      </a:dk2>
      <a:lt2>
        <a:srgbClr val="FFFFFF"/>
      </a:lt2>
      <a:accent1>
        <a:srgbClr val="FF0000"/>
      </a:accent1>
      <a:accent2>
        <a:srgbClr val="0070C0"/>
      </a:accent2>
      <a:accent3>
        <a:srgbClr val="FFFF00"/>
      </a:accent3>
      <a:accent4>
        <a:srgbClr val="2BE422"/>
      </a:accent4>
      <a:accent5>
        <a:srgbClr val="4BACC6"/>
      </a:accent5>
      <a:accent6>
        <a:srgbClr val="92D05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University lectures</Template>
  <TotalTime>3895</TotalTime>
  <Words>4670</Words>
  <Application>Microsoft Office PowerPoint</Application>
  <PresentationFormat>On-screen Show (4:3)</PresentationFormat>
  <Paragraphs>749</Paragraphs>
  <Slides>47</Slides>
  <Notes>38</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47</vt:i4>
      </vt:variant>
    </vt:vector>
  </HeadingPairs>
  <TitlesOfParts>
    <vt:vector size="53" baseType="lpstr">
      <vt:lpstr>Arial</vt:lpstr>
      <vt:lpstr>Calibri</vt:lpstr>
      <vt:lpstr>Symbol</vt:lpstr>
      <vt:lpstr>Wingdings</vt:lpstr>
      <vt:lpstr>2_Custom Design</vt:lpstr>
      <vt:lpstr>3_Custom Design</vt:lpstr>
      <vt:lpstr>Prezentacja dla wykładowców  architektury i budownictwa</vt:lpstr>
      <vt:lpstr>Definicje</vt:lpstr>
      <vt:lpstr>Definicje</vt:lpstr>
      <vt:lpstr>Definicje</vt:lpstr>
      <vt:lpstr>Uwagi na temat wskaźników:</vt:lpstr>
      <vt:lpstr>Downcycling jest lepszy niż odpad,  lecz wciąż daleko od Ekonomii Cyrkularnej (46,47)</vt:lpstr>
      <vt:lpstr>Zrównoważony rozwój</vt:lpstr>
      <vt:lpstr>Zrównoważony rozwój w kontekście stali nierdzewnych:</vt:lpstr>
      <vt:lpstr>1. Aspekty środowiskowe Produkcja   Użytkowanie    Recycling</vt:lpstr>
      <vt:lpstr>Emisja gazów cieplarnianych (GHG) a  zawartość materiałów przeznaczonych do recyklingu 11, 12, 13, 14</vt:lpstr>
      <vt:lpstr>Zawartość materiałów pochodzących z recyklingu w stalach nierdzewnych</vt:lpstr>
      <vt:lpstr>Emisja gazów cieplarnianych (GHG)  dla stali nierdzewnych (15)  </vt:lpstr>
      <vt:lpstr>Zapotrzebowanie na energię pierwotną 18</vt:lpstr>
      <vt:lpstr>Oddziaływanie na środowisko przy wytwarzaniu metali “od kołyski aż po grób” 19</vt:lpstr>
      <vt:lpstr>Oddziaływanie na środowisko przy wytwarzaniu metali “od kołyski aż  po grób” 20</vt:lpstr>
      <vt:lpstr>Materiały są stosowane w tej samej ilości dla podobnych funkcji lub usług 21  Przykład:  Orientacyjny potencjał oddziaływania na środowisko dla 3 różnych wykończeń powierzchni ścian.</vt:lpstr>
      <vt:lpstr>Wydajność materiałowa</vt:lpstr>
      <vt:lpstr>Przykład: ponowne użycie 22</vt:lpstr>
      <vt:lpstr>Wydajność materiałowa</vt:lpstr>
      <vt:lpstr>Stale nierdzewne po zakończeniu użytkowania produktów w znacznym stopniu trafiają do ponownego użycia 23, 24, 25</vt:lpstr>
      <vt:lpstr>LEED* i dane LCI dla stali nierdzewnych</vt:lpstr>
      <vt:lpstr>Proekologiczny budynek wykorzystujący stale nierdzewne  - The David L. Lawrence Convention Center, Pittsburgh (2003) 26</vt:lpstr>
      <vt:lpstr>Proekologiczny budynek z użyciem stali nierdzewnych: złoty poziom certyfikacji LEED</vt:lpstr>
      <vt:lpstr> Proekologiczne budownictwo lądowe i wodne z użyciem stali nierdzewnych Molo w Progreso 27</vt:lpstr>
      <vt:lpstr> Proekologiczne budownictwo lądowe i wodne z użyciem stali nierdzewnych Molo w Progreso </vt:lpstr>
      <vt:lpstr> Proekologiczne budownictwo lądowe i wodne z użyciem stali nierdzewnych Molo w Progreso </vt:lpstr>
      <vt:lpstr>2. Aspekty społeczne</vt:lpstr>
      <vt:lpstr>3. Aspekty gospodarcze</vt:lpstr>
      <vt:lpstr>Koszt cyklu życia (LCC) 30 </vt:lpstr>
      <vt:lpstr>Analiza kosztu życia produktu (LCC) </vt:lpstr>
      <vt:lpstr>Stal nierdzewna nie jest droga, jeżeli uwzględni się łączne koszty cyklu życia produktu31</vt:lpstr>
      <vt:lpstr>Przykład analizy LCC: Mosty</vt:lpstr>
      <vt:lpstr>Przykład analizy LCC: Mosty Podsumowanie kosztu cyklu życia mostu autostradowego na rzece 32</vt:lpstr>
      <vt:lpstr>Przykład analizy LCC: Pokrycie dachowe   Analiza kosztu życia dla dachu 33, 34, 35</vt:lpstr>
      <vt:lpstr>Przykład analizy LCC: Pokrycie dachowe</vt:lpstr>
      <vt:lpstr>Ponadczasowa architektura ze stali nierdzewnych 43</vt:lpstr>
      <vt:lpstr>Porównanie kosztów cyklu życia 36, 37, 38, 39, 40 </vt:lpstr>
      <vt:lpstr>Co sprawia, że stal nierdzewna jest  “Zielona”? Ocena wpływu stali nierdzewnych na środowisko 41</vt:lpstr>
      <vt:lpstr>WNIOSKI</vt:lpstr>
      <vt:lpstr>Literatura i inne źródła</vt:lpstr>
      <vt:lpstr>Literatura i inne źródła</vt:lpstr>
      <vt:lpstr>Literatura i inne źródła</vt:lpstr>
      <vt:lpstr>Dziękuję za uwagę</vt:lpstr>
      <vt:lpstr>Załącznik Recykling innych materiałów</vt:lpstr>
      <vt:lpstr>Więcej o recyklingu: cement i beton</vt:lpstr>
      <vt:lpstr>Więcej o recyklingu: tworzywa sztuczne</vt:lpstr>
      <vt:lpstr>Więcej o recyklingu: drewno (z sektora ABC*)</vt:lpstr>
    </vt:vector>
  </TitlesOfParts>
  <Company>Deutsche Edelstahlwerke GmbH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Zrównoważony rozwój stali nierdzewnych </dc:title>
  <dc:creator>Herrera, Dr. Clara</dc:creator>
  <cp:keywords>Stal nierdzewna, Szkolenie, Architektura, Inżynieria</cp:keywords>
  <cp:lastModifiedBy>Jo Claes</cp:lastModifiedBy>
  <cp:revision>613</cp:revision>
  <cp:lastPrinted>2015-04-14T11:59:06Z</cp:lastPrinted>
  <dcterms:created xsi:type="dcterms:W3CDTF">2013-05-22T06:37:00Z</dcterms:created>
  <dcterms:modified xsi:type="dcterms:W3CDTF">2020-01-31T10:21:40Z</dcterms:modified>
</cp:coreProperties>
</file>